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1" r:id="rId1"/>
  </p:sldMasterIdLst>
  <p:notesMasterIdLst>
    <p:notesMasterId r:id="rId81"/>
  </p:notesMasterIdLst>
  <p:sldIdLst>
    <p:sldId id="256" r:id="rId2"/>
    <p:sldId id="322" r:id="rId3"/>
    <p:sldId id="257" r:id="rId4"/>
    <p:sldId id="258" r:id="rId5"/>
    <p:sldId id="323" r:id="rId6"/>
    <p:sldId id="324" r:id="rId7"/>
    <p:sldId id="325" r:id="rId8"/>
    <p:sldId id="326" r:id="rId9"/>
    <p:sldId id="327" r:id="rId10"/>
    <p:sldId id="259" r:id="rId11"/>
    <p:sldId id="261" r:id="rId12"/>
    <p:sldId id="328" r:id="rId13"/>
    <p:sldId id="262" r:id="rId14"/>
    <p:sldId id="263" r:id="rId15"/>
    <p:sldId id="264" r:id="rId16"/>
    <p:sldId id="265" r:id="rId17"/>
    <p:sldId id="330"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331" r:id="rId35"/>
    <p:sldId id="282" r:id="rId36"/>
    <p:sldId id="283" r:id="rId37"/>
    <p:sldId id="284" r:id="rId38"/>
    <p:sldId id="285" r:id="rId39"/>
    <p:sldId id="329"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35" r:id="rId66"/>
    <p:sldId id="336" r:id="rId67"/>
    <p:sldId id="311" r:id="rId68"/>
    <p:sldId id="334" r:id="rId69"/>
    <p:sldId id="333" r:id="rId70"/>
    <p:sldId id="312" r:id="rId71"/>
    <p:sldId id="313" r:id="rId72"/>
    <p:sldId id="314" r:id="rId73"/>
    <p:sldId id="315" r:id="rId74"/>
    <p:sldId id="316" r:id="rId75"/>
    <p:sldId id="317" r:id="rId76"/>
    <p:sldId id="318" r:id="rId77"/>
    <p:sldId id="319" r:id="rId78"/>
    <p:sldId id="320" r:id="rId79"/>
    <p:sldId id="321" r:id="rId8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13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cstat01\DATA\MARKETPLACE\Snapshots\OECD\EXHBITS%20FOR%20OECD%20SNAPSHOT.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dirty="0">
                <a:latin typeface="Tahoma" pitchFamily="34" charset="0"/>
                <a:ea typeface="Tahoma" pitchFamily="34" charset="0"/>
                <a:cs typeface="Tahoma" pitchFamily="34" charset="0"/>
              </a:rPr>
              <a:t>Growth in Total Health Expenditure Per Capita, U.S. and Selected Countries, 1970-2008</a:t>
            </a:r>
          </a:p>
        </c:rich>
      </c:tx>
      <c:layout/>
      <c:overlay val="0"/>
    </c:title>
    <c:autoTitleDeleted val="0"/>
    <c:plotArea>
      <c:layout>
        <c:manualLayout>
          <c:layoutTarget val="inner"/>
          <c:xMode val="edge"/>
          <c:yMode val="edge"/>
          <c:x val="0.12508300524934399"/>
          <c:y val="0.156242406071988"/>
          <c:w val="0.66315693350831695"/>
          <c:h val="0.66852713300616995"/>
        </c:manualLayout>
      </c:layout>
      <c:lineChart>
        <c:grouping val="standard"/>
        <c:varyColors val="0"/>
        <c:ser>
          <c:idx val="1"/>
          <c:order val="0"/>
          <c:tx>
            <c:strRef>
              <c:f>'S:\MARKETPLACE\Primers\2011 Health Care Costs Primer\OECD\[oecdpublic.xlsx]Exhbt 2 change'!$A$37</c:f>
              <c:strCache>
                <c:ptCount val="1"/>
                <c:pt idx="0">
                  <c:v>United States</c:v>
                </c:pt>
              </c:strCache>
            </c:strRef>
          </c:tx>
          <c:spPr>
            <a:ln w="31750">
              <a:solidFill>
                <a:schemeClr val="accent6">
                  <a:lumMod val="75000"/>
                </a:schemeClr>
              </a:solidFill>
            </a:ln>
          </c:spPr>
          <c:marker>
            <c:symbol val="square"/>
            <c:size val="4"/>
            <c:spPr>
              <a:ln>
                <a:solidFill>
                  <a:srgbClr val="F79646">
                    <a:lumMod val="75000"/>
                  </a:srgbClr>
                </a:solidFill>
              </a:ln>
            </c:spPr>
          </c:marker>
          <c:cat>
            <c:numRef>
              <c:f>'S:\MARKETPLACE\Primers\2011 Health Care Costs Primer\OECD\[oecdpublic.xlsx]Exhbt 2 change'!$C$94:$AO$94</c:f>
              <c:numCache>
                <c:formatCode>General</c:formatCode>
                <c:ptCount val="3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numCache>
            </c:numRef>
          </c:cat>
          <c:val>
            <c:numRef>
              <c:f>'S:\MARKETPLACE\Primers\2011 Health Care Costs Primer\OECD\[oecdpublic.xlsx]Exhbt 2 change'!$C$111:$AO$111</c:f>
              <c:numCache>
                <c:formatCode>General</c:formatCode>
                <c:ptCount val="39"/>
                <c:pt idx="0">
                  <c:v>356</c:v>
                </c:pt>
                <c:pt idx="1">
                  <c:v>391</c:v>
                </c:pt>
                <c:pt idx="2">
                  <c:v>432</c:v>
                </c:pt>
                <c:pt idx="3">
                  <c:v>474</c:v>
                </c:pt>
                <c:pt idx="4">
                  <c:v>533</c:v>
                </c:pt>
                <c:pt idx="5">
                  <c:v>600</c:v>
                </c:pt>
                <c:pt idx="6">
                  <c:v>682</c:v>
                </c:pt>
                <c:pt idx="7">
                  <c:v>767</c:v>
                </c:pt>
                <c:pt idx="8">
                  <c:v>852</c:v>
                </c:pt>
                <c:pt idx="9">
                  <c:v>956</c:v>
                </c:pt>
                <c:pt idx="10">
                  <c:v>1091</c:v>
                </c:pt>
                <c:pt idx="11">
                  <c:v>1254</c:v>
                </c:pt>
                <c:pt idx="12">
                  <c:v>1402</c:v>
                </c:pt>
                <c:pt idx="13">
                  <c:v>1532</c:v>
                </c:pt>
                <c:pt idx="14">
                  <c:v>1670</c:v>
                </c:pt>
                <c:pt idx="15">
                  <c:v>1811</c:v>
                </c:pt>
                <c:pt idx="16">
                  <c:v>1925</c:v>
                </c:pt>
                <c:pt idx="17">
                  <c:v>2076</c:v>
                </c:pt>
                <c:pt idx="18">
                  <c:v>2303</c:v>
                </c:pt>
                <c:pt idx="19">
                  <c:v>2541</c:v>
                </c:pt>
                <c:pt idx="20">
                  <c:v>2810</c:v>
                </c:pt>
                <c:pt idx="21">
                  <c:v>3035</c:v>
                </c:pt>
                <c:pt idx="22">
                  <c:v>3251</c:v>
                </c:pt>
                <c:pt idx="23">
                  <c:v>3447</c:v>
                </c:pt>
                <c:pt idx="24">
                  <c:v>3589</c:v>
                </c:pt>
                <c:pt idx="25">
                  <c:v>3748</c:v>
                </c:pt>
                <c:pt idx="26">
                  <c:v>3900</c:v>
                </c:pt>
                <c:pt idx="27">
                  <c:v>4055</c:v>
                </c:pt>
                <c:pt idx="28">
                  <c:v>4236</c:v>
                </c:pt>
                <c:pt idx="29">
                  <c:v>4450</c:v>
                </c:pt>
                <c:pt idx="30">
                  <c:v>4703</c:v>
                </c:pt>
                <c:pt idx="31">
                  <c:v>5052</c:v>
                </c:pt>
                <c:pt idx="32">
                  <c:v>5453</c:v>
                </c:pt>
                <c:pt idx="33">
                  <c:v>5852</c:v>
                </c:pt>
                <c:pt idx="34">
                  <c:v>6196</c:v>
                </c:pt>
                <c:pt idx="35">
                  <c:v>6563</c:v>
                </c:pt>
                <c:pt idx="36">
                  <c:v>6931</c:v>
                </c:pt>
                <c:pt idx="37">
                  <c:v>7285</c:v>
                </c:pt>
                <c:pt idx="38">
                  <c:v>7538</c:v>
                </c:pt>
              </c:numCache>
            </c:numRef>
          </c:val>
          <c:smooth val="0"/>
        </c:ser>
        <c:ser>
          <c:idx val="5"/>
          <c:order val="1"/>
          <c:tx>
            <c:strRef>
              <c:f>'S:\MARKETPLACE\Primers\2011 Health Care Costs Primer\OECD\[oecdpublic.xlsx]Exhbt 2 change'!$B$109</c:f>
              <c:strCache>
                <c:ptCount val="1"/>
                <c:pt idx="0">
                  <c:v>Switzerland</c:v>
                </c:pt>
              </c:strCache>
            </c:strRef>
          </c:tx>
          <c:spPr>
            <a:ln>
              <a:solidFill>
                <a:schemeClr val="tx1"/>
              </a:solidFill>
            </a:ln>
          </c:spPr>
          <c:marker>
            <c:symbol val="square"/>
            <c:size val="4"/>
            <c:spPr>
              <a:solidFill>
                <a:schemeClr val="tx1"/>
              </a:solidFill>
              <a:ln>
                <a:solidFill>
                  <a:prstClr val="black"/>
                </a:solidFill>
              </a:ln>
            </c:spPr>
          </c:marker>
          <c:cat>
            <c:numRef>
              <c:f>'S:\MARKETPLACE\Primers\2011 Health Care Costs Primer\OECD\[oecdpublic.xlsx]Exhbt 2 change'!$C$94:$AO$94</c:f>
              <c:numCache>
                <c:formatCode>General</c:formatCode>
                <c:ptCount val="3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numCache>
            </c:numRef>
          </c:cat>
          <c:val>
            <c:numRef>
              <c:f>'S:\MARKETPLACE\Primers\2011 Health Care Costs Primer\OECD\[oecdpublic.xlsx]Exhbt 2 change'!$C$109:$AO$109</c:f>
              <c:numCache>
                <c:formatCode>General</c:formatCode>
                <c:ptCount val="39"/>
                <c:pt idx="0">
                  <c:v>344</c:v>
                </c:pt>
                <c:pt idx="1">
                  <c:v>391</c:v>
                </c:pt>
                <c:pt idx="2">
                  <c:v>415</c:v>
                </c:pt>
                <c:pt idx="3">
                  <c:v>454</c:v>
                </c:pt>
                <c:pt idx="4">
                  <c:v>534</c:v>
                </c:pt>
                <c:pt idx="5">
                  <c:v>618</c:v>
                </c:pt>
                <c:pt idx="6">
                  <c:v>671</c:v>
                </c:pt>
                <c:pt idx="7">
                  <c:v>733</c:v>
                </c:pt>
                <c:pt idx="8">
                  <c:v>789</c:v>
                </c:pt>
                <c:pt idx="9">
                  <c:v>886</c:v>
                </c:pt>
                <c:pt idx="10">
                  <c:v>1013</c:v>
                </c:pt>
                <c:pt idx="11">
                  <c:v>1130</c:v>
                </c:pt>
                <c:pt idx="12">
                  <c:v>1208</c:v>
                </c:pt>
                <c:pt idx="13">
                  <c:v>1322</c:v>
                </c:pt>
                <c:pt idx="14">
                  <c:v>1366</c:v>
                </c:pt>
                <c:pt idx="15">
                  <c:v>1453</c:v>
                </c:pt>
                <c:pt idx="16">
                  <c:v>1543</c:v>
                </c:pt>
                <c:pt idx="17">
                  <c:v>1649</c:v>
                </c:pt>
                <c:pt idx="18">
                  <c:v>1763</c:v>
                </c:pt>
                <c:pt idx="19">
                  <c:v>1910</c:v>
                </c:pt>
                <c:pt idx="20">
                  <c:v>2028</c:v>
                </c:pt>
                <c:pt idx="21">
                  <c:v>2222</c:v>
                </c:pt>
                <c:pt idx="22">
                  <c:v>2355</c:v>
                </c:pt>
                <c:pt idx="23">
                  <c:v>2403</c:v>
                </c:pt>
                <c:pt idx="24">
                  <c:v>2484</c:v>
                </c:pt>
                <c:pt idx="25">
                  <c:v>2563</c:v>
                </c:pt>
                <c:pt idx="26">
                  <c:v>2730</c:v>
                </c:pt>
                <c:pt idx="27">
                  <c:v>2844</c:v>
                </c:pt>
                <c:pt idx="28">
                  <c:v>2981</c:v>
                </c:pt>
                <c:pt idx="29">
                  <c:v>3073</c:v>
                </c:pt>
                <c:pt idx="30">
                  <c:v>3221</c:v>
                </c:pt>
                <c:pt idx="31">
                  <c:v>3428</c:v>
                </c:pt>
                <c:pt idx="32">
                  <c:v>3673</c:v>
                </c:pt>
                <c:pt idx="33">
                  <c:v>3777</c:v>
                </c:pt>
                <c:pt idx="34">
                  <c:v>3936</c:v>
                </c:pt>
                <c:pt idx="35">
                  <c:v>4015</c:v>
                </c:pt>
                <c:pt idx="36">
                  <c:v>4150</c:v>
                </c:pt>
                <c:pt idx="37">
                  <c:v>4469</c:v>
                </c:pt>
                <c:pt idx="38">
                  <c:v>4627</c:v>
                </c:pt>
              </c:numCache>
            </c:numRef>
          </c:val>
          <c:smooth val="0"/>
        </c:ser>
        <c:ser>
          <c:idx val="2"/>
          <c:order val="2"/>
          <c:tx>
            <c:strRef>
              <c:f>'S:\MARKETPLACE\Primers\2011 Health Care Costs Primer\OECD\[oecdpublic.xlsx]Exhbt 2 change'!$A$38</c:f>
              <c:strCache>
                <c:ptCount val="1"/>
                <c:pt idx="0">
                  <c:v>Canada</c:v>
                </c:pt>
              </c:strCache>
            </c:strRef>
          </c:tx>
          <c:spPr>
            <a:ln w="31750">
              <a:solidFill>
                <a:schemeClr val="bg1">
                  <a:lumMod val="50000"/>
                </a:schemeClr>
              </a:solidFill>
            </a:ln>
          </c:spPr>
          <c:marker>
            <c:symbol val="square"/>
            <c:size val="4"/>
            <c:spPr>
              <a:solidFill>
                <a:schemeClr val="bg1">
                  <a:lumMod val="50000"/>
                </a:schemeClr>
              </a:solidFill>
              <a:ln>
                <a:solidFill>
                  <a:schemeClr val="bg1">
                    <a:lumMod val="50000"/>
                  </a:schemeClr>
                </a:solidFill>
              </a:ln>
            </c:spPr>
          </c:marker>
          <c:cat>
            <c:numRef>
              <c:f>'S:\MARKETPLACE\Primers\2011 Health Care Costs Primer\OECD\[oecdpublic.xlsx]Exhbt 2 change'!$C$94:$AO$94</c:f>
              <c:numCache>
                <c:formatCode>General</c:formatCode>
                <c:ptCount val="3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numCache>
            </c:numRef>
          </c:cat>
          <c:val>
            <c:numRef>
              <c:f>'S:\MARKETPLACE\Primers\2011 Health Care Costs Primer\OECD\[oecdpublic.xlsx]Exhbt 2 change'!$C$100:$AO$100</c:f>
              <c:numCache>
                <c:formatCode>General</c:formatCode>
                <c:ptCount val="39"/>
                <c:pt idx="0">
                  <c:v>294</c:v>
                </c:pt>
                <c:pt idx="1">
                  <c:v>331</c:v>
                </c:pt>
                <c:pt idx="2">
                  <c:v>352</c:v>
                </c:pt>
                <c:pt idx="3">
                  <c:v>374</c:v>
                </c:pt>
                <c:pt idx="4">
                  <c:v>411</c:v>
                </c:pt>
                <c:pt idx="5">
                  <c:v>479</c:v>
                </c:pt>
                <c:pt idx="6">
                  <c:v>525</c:v>
                </c:pt>
                <c:pt idx="7">
                  <c:v>568</c:v>
                </c:pt>
                <c:pt idx="8">
                  <c:v>625</c:v>
                </c:pt>
                <c:pt idx="9">
                  <c:v>683</c:v>
                </c:pt>
                <c:pt idx="10">
                  <c:v>777</c:v>
                </c:pt>
                <c:pt idx="11">
                  <c:v>894</c:v>
                </c:pt>
                <c:pt idx="12">
                  <c:v>1011</c:v>
                </c:pt>
                <c:pt idx="13">
                  <c:v>1092</c:v>
                </c:pt>
                <c:pt idx="14">
                  <c:v>1173</c:v>
                </c:pt>
                <c:pt idx="15">
                  <c:v>1259</c:v>
                </c:pt>
                <c:pt idx="16">
                  <c:v>1344</c:v>
                </c:pt>
                <c:pt idx="17">
                  <c:v>1410</c:v>
                </c:pt>
                <c:pt idx="18">
                  <c:v>1500</c:v>
                </c:pt>
                <c:pt idx="19">
                  <c:v>1609</c:v>
                </c:pt>
                <c:pt idx="20">
                  <c:v>1735</c:v>
                </c:pt>
                <c:pt idx="21">
                  <c:v>1874</c:v>
                </c:pt>
                <c:pt idx="22">
                  <c:v>1968</c:v>
                </c:pt>
                <c:pt idx="23">
                  <c:v>2011</c:v>
                </c:pt>
                <c:pt idx="24">
                  <c:v>2053</c:v>
                </c:pt>
                <c:pt idx="25">
                  <c:v>2056</c:v>
                </c:pt>
                <c:pt idx="26">
                  <c:v>2058</c:v>
                </c:pt>
                <c:pt idx="27">
                  <c:v>2151</c:v>
                </c:pt>
                <c:pt idx="28">
                  <c:v>2310</c:v>
                </c:pt>
                <c:pt idx="29">
                  <c:v>2416</c:v>
                </c:pt>
                <c:pt idx="30">
                  <c:v>2519</c:v>
                </c:pt>
                <c:pt idx="31">
                  <c:v>2733</c:v>
                </c:pt>
                <c:pt idx="32">
                  <c:v>2875</c:v>
                </c:pt>
                <c:pt idx="33">
                  <c:v>3063</c:v>
                </c:pt>
                <c:pt idx="34">
                  <c:v>3214</c:v>
                </c:pt>
                <c:pt idx="35">
                  <c:v>3456</c:v>
                </c:pt>
                <c:pt idx="36">
                  <c:v>3690</c:v>
                </c:pt>
                <c:pt idx="37">
                  <c:v>3867</c:v>
                </c:pt>
                <c:pt idx="38">
                  <c:v>4079</c:v>
                </c:pt>
              </c:numCache>
            </c:numRef>
          </c:val>
          <c:smooth val="0"/>
        </c:ser>
        <c:ser>
          <c:idx val="3"/>
          <c:order val="3"/>
          <c:tx>
            <c:strRef>
              <c:f>'S:\MARKETPLACE\Primers\2011 Health Care Costs Primer\OECD\[oecdpublic.xlsx]Exhbt 2 change'!$A$39</c:f>
              <c:strCache>
                <c:ptCount val="1"/>
                <c:pt idx="0">
                  <c:v>OECD Average</c:v>
                </c:pt>
              </c:strCache>
            </c:strRef>
          </c:tx>
          <c:spPr>
            <a:ln w="31750">
              <a:solidFill>
                <a:srgbClr val="FFC000"/>
              </a:solidFill>
            </a:ln>
          </c:spPr>
          <c:marker>
            <c:symbol val="square"/>
            <c:size val="4"/>
            <c:spPr>
              <a:solidFill>
                <a:srgbClr val="FFC000"/>
              </a:solidFill>
              <a:ln>
                <a:solidFill>
                  <a:srgbClr val="FFC000"/>
                </a:solidFill>
              </a:ln>
            </c:spPr>
          </c:marker>
          <c:cat>
            <c:numRef>
              <c:f>'S:\MARKETPLACE\Primers\2011 Health Care Costs Primer\OECD\[oecdpublic.xlsx]Exhbt 2 change'!$C$94:$AO$94</c:f>
              <c:numCache>
                <c:formatCode>General</c:formatCode>
                <c:ptCount val="3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numCache>
            </c:numRef>
          </c:cat>
          <c:val>
            <c:numRef>
              <c:f>'S:\MARKETPLACE\Primers\2011 Health Care Costs Primer\OECD\[oecdpublic.xlsx]Exhbt 2 change'!$C$112:$AO$112</c:f>
              <c:numCache>
                <c:formatCode>General</c:formatCode>
                <c:ptCount val="39"/>
                <c:pt idx="0">
                  <c:v>221.58333333333371</c:v>
                </c:pt>
                <c:pt idx="1">
                  <c:v>250.66666666666649</c:v>
                </c:pt>
                <c:pt idx="2">
                  <c:v>279</c:v>
                </c:pt>
                <c:pt idx="3">
                  <c:v>308.07692307692309</c:v>
                </c:pt>
                <c:pt idx="4">
                  <c:v>357.92307692307622</c:v>
                </c:pt>
                <c:pt idx="5">
                  <c:v>424.71428571428572</c:v>
                </c:pt>
                <c:pt idx="6">
                  <c:v>476.69230769230768</c:v>
                </c:pt>
                <c:pt idx="7">
                  <c:v>529</c:v>
                </c:pt>
                <c:pt idx="8">
                  <c:v>588.23076923076951</c:v>
                </c:pt>
                <c:pt idx="9">
                  <c:v>649.84615384615336</c:v>
                </c:pt>
                <c:pt idx="10">
                  <c:v>738.14285714285711</c:v>
                </c:pt>
                <c:pt idx="11">
                  <c:v>825.84615384615336</c:v>
                </c:pt>
                <c:pt idx="12">
                  <c:v>895.07692307692309</c:v>
                </c:pt>
                <c:pt idx="13">
                  <c:v>959.61538461538464</c:v>
                </c:pt>
                <c:pt idx="14">
                  <c:v>1011.615384615385</c:v>
                </c:pt>
                <c:pt idx="15">
                  <c:v>1071.9285714285761</c:v>
                </c:pt>
                <c:pt idx="16">
                  <c:v>1140.9230769230769</c:v>
                </c:pt>
                <c:pt idx="17">
                  <c:v>1219.3076923076931</c:v>
                </c:pt>
                <c:pt idx="18">
                  <c:v>1298.4285714285761</c:v>
                </c:pt>
                <c:pt idx="19">
                  <c:v>1387.4285714285761</c:v>
                </c:pt>
                <c:pt idx="20">
                  <c:v>1509.2</c:v>
                </c:pt>
                <c:pt idx="21">
                  <c:v>1603.4285714285761</c:v>
                </c:pt>
                <c:pt idx="22">
                  <c:v>1720.1333333333289</c:v>
                </c:pt>
                <c:pt idx="23">
                  <c:v>1787.666666666667</c:v>
                </c:pt>
                <c:pt idx="24">
                  <c:v>1861.4666666666701</c:v>
                </c:pt>
                <c:pt idx="25">
                  <c:v>1967.1333333333289</c:v>
                </c:pt>
                <c:pt idx="26">
                  <c:v>2063.4</c:v>
                </c:pt>
                <c:pt idx="27">
                  <c:v>2156.2666666666469</c:v>
                </c:pt>
                <c:pt idx="28">
                  <c:v>2271.86666666666</c:v>
                </c:pt>
                <c:pt idx="29">
                  <c:v>2395.933333333347</c:v>
                </c:pt>
                <c:pt idx="30">
                  <c:v>2556.7333333333422</c:v>
                </c:pt>
                <c:pt idx="31">
                  <c:v>2726.4</c:v>
                </c:pt>
                <c:pt idx="32">
                  <c:v>2916.133333333345</c:v>
                </c:pt>
                <c:pt idx="33">
                  <c:v>3091.466666666659</c:v>
                </c:pt>
                <c:pt idx="34">
                  <c:v>3265.6</c:v>
                </c:pt>
                <c:pt idx="35">
                  <c:v>3415.133333333345</c:v>
                </c:pt>
                <c:pt idx="36">
                  <c:v>3574.2666666666469</c:v>
                </c:pt>
                <c:pt idx="37">
                  <c:v>3785.6</c:v>
                </c:pt>
                <c:pt idx="38">
                  <c:v>4083</c:v>
                </c:pt>
              </c:numCache>
            </c:numRef>
          </c:val>
          <c:smooth val="0"/>
        </c:ser>
        <c:ser>
          <c:idx val="4"/>
          <c:order val="4"/>
          <c:tx>
            <c:strRef>
              <c:f>'S:\MARKETPLACE\Primers\2011 Health Care Costs Primer\OECD\[oecdpublic.xlsx]Exhbt 2 change'!$A$33</c:f>
              <c:strCache>
                <c:ptCount val="1"/>
                <c:pt idx="0">
                  <c:v>Sweden</c:v>
                </c:pt>
              </c:strCache>
            </c:strRef>
          </c:tx>
          <c:spPr>
            <a:ln w="31750">
              <a:solidFill>
                <a:srgbClr val="003B5C"/>
              </a:solidFill>
            </a:ln>
          </c:spPr>
          <c:marker>
            <c:symbol val="square"/>
            <c:size val="4"/>
            <c:spPr>
              <a:solidFill>
                <a:schemeClr val="tx2">
                  <a:lumMod val="75000"/>
                </a:schemeClr>
              </a:solidFill>
              <a:ln>
                <a:solidFill>
                  <a:schemeClr val="tx2">
                    <a:lumMod val="75000"/>
                  </a:schemeClr>
                </a:solidFill>
              </a:ln>
            </c:spPr>
          </c:marker>
          <c:cat>
            <c:numRef>
              <c:f>'S:\MARKETPLACE\Primers\2011 Health Care Costs Primer\OECD\[oecdpublic.xlsx]Exhbt 2 change'!$C$94:$AO$94</c:f>
              <c:numCache>
                <c:formatCode>General</c:formatCode>
                <c:ptCount val="3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numCache>
            </c:numRef>
          </c:cat>
          <c:val>
            <c:numRef>
              <c:f>'S:\MARKETPLACE\Primers\2011 Health Care Costs Primer\OECD\[oecdpublic.xlsx]Exhbt 2 change'!$C$108:$AO$108</c:f>
              <c:numCache>
                <c:formatCode>General</c:formatCode>
                <c:ptCount val="39"/>
                <c:pt idx="0">
                  <c:v>311</c:v>
                </c:pt>
                <c:pt idx="1">
                  <c:v>344</c:v>
                </c:pt>
                <c:pt idx="2">
                  <c:v>366</c:v>
                </c:pt>
                <c:pt idx="3">
                  <c:v>393</c:v>
                </c:pt>
                <c:pt idx="4">
                  <c:v>453</c:v>
                </c:pt>
                <c:pt idx="5">
                  <c:v>529</c:v>
                </c:pt>
                <c:pt idx="6">
                  <c:v>586</c:v>
                </c:pt>
                <c:pt idx="7">
                  <c:v>676</c:v>
                </c:pt>
                <c:pt idx="8">
                  <c:v>740</c:v>
                </c:pt>
                <c:pt idx="9">
                  <c:v>817</c:v>
                </c:pt>
                <c:pt idx="10">
                  <c:v>942</c:v>
                </c:pt>
                <c:pt idx="11">
                  <c:v>1044</c:v>
                </c:pt>
                <c:pt idx="12">
                  <c:v>1134</c:v>
                </c:pt>
                <c:pt idx="13">
                  <c:v>1186</c:v>
                </c:pt>
                <c:pt idx="14">
                  <c:v>1253</c:v>
                </c:pt>
                <c:pt idx="15">
                  <c:v>1267</c:v>
                </c:pt>
                <c:pt idx="16">
                  <c:v>1288</c:v>
                </c:pt>
                <c:pt idx="17">
                  <c:v>1370</c:v>
                </c:pt>
                <c:pt idx="18">
                  <c:v>1433</c:v>
                </c:pt>
                <c:pt idx="19">
                  <c:v>1522</c:v>
                </c:pt>
                <c:pt idx="20">
                  <c:v>1592</c:v>
                </c:pt>
                <c:pt idx="21">
                  <c:v>1577</c:v>
                </c:pt>
                <c:pt idx="22">
                  <c:v>1619</c:v>
                </c:pt>
                <c:pt idx="23">
                  <c:v>1657</c:v>
                </c:pt>
                <c:pt idx="24">
                  <c:v>1662</c:v>
                </c:pt>
                <c:pt idx="25">
                  <c:v>1741</c:v>
                </c:pt>
                <c:pt idx="26">
                  <c:v>1858</c:v>
                </c:pt>
                <c:pt idx="27">
                  <c:v>1885</c:v>
                </c:pt>
                <c:pt idx="28">
                  <c:v>1982</c:v>
                </c:pt>
                <c:pt idx="29">
                  <c:v>2129</c:v>
                </c:pt>
                <c:pt idx="30">
                  <c:v>2286</c:v>
                </c:pt>
                <c:pt idx="31">
                  <c:v>2508</c:v>
                </c:pt>
                <c:pt idx="32">
                  <c:v>2697</c:v>
                </c:pt>
                <c:pt idx="33">
                  <c:v>2828</c:v>
                </c:pt>
                <c:pt idx="34">
                  <c:v>2948</c:v>
                </c:pt>
                <c:pt idx="35">
                  <c:v>2958</c:v>
                </c:pt>
                <c:pt idx="36">
                  <c:v>3113</c:v>
                </c:pt>
                <c:pt idx="37">
                  <c:v>3349</c:v>
                </c:pt>
                <c:pt idx="38">
                  <c:v>3470</c:v>
                </c:pt>
              </c:numCache>
            </c:numRef>
          </c:val>
          <c:smooth val="0"/>
        </c:ser>
        <c:ser>
          <c:idx val="0"/>
          <c:order val="5"/>
          <c:tx>
            <c:strRef>
              <c:f>'S:\MARKETPLACE\Primers\2011 Health Care Costs Primer\OECD\[oecdpublic.xlsx]Exhbt 2 change'!$A$36</c:f>
              <c:strCache>
                <c:ptCount val="1"/>
                <c:pt idx="0">
                  <c:v>United Kingdom</c:v>
                </c:pt>
              </c:strCache>
            </c:strRef>
          </c:tx>
          <c:spPr>
            <a:ln w="31750">
              <a:solidFill>
                <a:srgbClr val="0066CC"/>
              </a:solidFill>
            </a:ln>
          </c:spPr>
          <c:marker>
            <c:symbol val="square"/>
            <c:size val="4"/>
            <c:spPr>
              <a:solidFill>
                <a:srgbClr val="0066CC"/>
              </a:solidFill>
            </c:spPr>
          </c:marker>
          <c:cat>
            <c:numRef>
              <c:f>'S:\MARKETPLACE\Primers\2011 Health Care Costs Primer\OECD\[oecdpublic.xlsx]Exhbt 2 change'!$C$94:$AO$94</c:f>
              <c:numCache>
                <c:formatCode>General</c:formatCode>
                <c:ptCount val="3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numCache>
            </c:numRef>
          </c:cat>
          <c:val>
            <c:numRef>
              <c:f>'S:\MARKETPLACE\Primers\2011 Health Care Costs Primer\OECD\[oecdpublic.xlsx]Exhbt 2 change'!$C$110:$AO$110</c:f>
              <c:numCache>
                <c:formatCode>General</c:formatCode>
                <c:ptCount val="39"/>
                <c:pt idx="0">
                  <c:v>159</c:v>
                </c:pt>
                <c:pt idx="1">
                  <c:v>173</c:v>
                </c:pt>
                <c:pt idx="2">
                  <c:v>190</c:v>
                </c:pt>
                <c:pt idx="3">
                  <c:v>213</c:v>
                </c:pt>
                <c:pt idx="4">
                  <c:v>258</c:v>
                </c:pt>
                <c:pt idx="5">
                  <c:v>293</c:v>
                </c:pt>
                <c:pt idx="6">
                  <c:v>318</c:v>
                </c:pt>
                <c:pt idx="7">
                  <c:v>338</c:v>
                </c:pt>
                <c:pt idx="8">
                  <c:v>372</c:v>
                </c:pt>
                <c:pt idx="9">
                  <c:v>410</c:v>
                </c:pt>
                <c:pt idx="10">
                  <c:v>468</c:v>
                </c:pt>
                <c:pt idx="11">
                  <c:v>531</c:v>
                </c:pt>
                <c:pt idx="12">
                  <c:v>561</c:v>
                </c:pt>
                <c:pt idx="13">
                  <c:v>626</c:v>
                </c:pt>
                <c:pt idx="14">
                  <c:v>657</c:v>
                </c:pt>
                <c:pt idx="15">
                  <c:v>689</c:v>
                </c:pt>
                <c:pt idx="16">
                  <c:v>732</c:v>
                </c:pt>
                <c:pt idx="17">
                  <c:v>798</c:v>
                </c:pt>
                <c:pt idx="18">
                  <c:v>855</c:v>
                </c:pt>
                <c:pt idx="19">
                  <c:v>910</c:v>
                </c:pt>
                <c:pt idx="20">
                  <c:v>960</c:v>
                </c:pt>
                <c:pt idx="21">
                  <c:v>1049</c:v>
                </c:pt>
                <c:pt idx="22">
                  <c:v>1154</c:v>
                </c:pt>
                <c:pt idx="23">
                  <c:v>1206</c:v>
                </c:pt>
                <c:pt idx="24">
                  <c:v>1295</c:v>
                </c:pt>
                <c:pt idx="25">
                  <c:v>1347</c:v>
                </c:pt>
                <c:pt idx="26">
                  <c:v>1433</c:v>
                </c:pt>
                <c:pt idx="27">
                  <c:v>1488</c:v>
                </c:pt>
                <c:pt idx="28">
                  <c:v>1559</c:v>
                </c:pt>
                <c:pt idx="29">
                  <c:v>1679</c:v>
                </c:pt>
                <c:pt idx="30">
                  <c:v>1837</c:v>
                </c:pt>
                <c:pt idx="31">
                  <c:v>2004</c:v>
                </c:pt>
                <c:pt idx="32">
                  <c:v>2192</c:v>
                </c:pt>
                <c:pt idx="33">
                  <c:v>2324</c:v>
                </c:pt>
                <c:pt idx="34">
                  <c:v>2548</c:v>
                </c:pt>
                <c:pt idx="35">
                  <c:v>2701</c:v>
                </c:pt>
                <c:pt idx="36">
                  <c:v>2884</c:v>
                </c:pt>
                <c:pt idx="37">
                  <c:v>2990</c:v>
                </c:pt>
                <c:pt idx="38">
                  <c:v>3129</c:v>
                </c:pt>
              </c:numCache>
            </c:numRef>
          </c:val>
          <c:smooth val="0"/>
        </c:ser>
        <c:dLbls>
          <c:showLegendKey val="0"/>
          <c:showVal val="0"/>
          <c:showCatName val="0"/>
          <c:showSerName val="0"/>
          <c:showPercent val="0"/>
          <c:showBubbleSize val="0"/>
        </c:dLbls>
        <c:marker val="1"/>
        <c:smooth val="0"/>
        <c:axId val="89379584"/>
        <c:axId val="89381504"/>
      </c:lineChart>
      <c:catAx>
        <c:axId val="89379584"/>
        <c:scaling>
          <c:orientation val="minMax"/>
        </c:scaling>
        <c:delete val="0"/>
        <c:axPos val="b"/>
        <c:numFmt formatCode="General" sourceLinked="1"/>
        <c:majorTickMark val="in"/>
        <c:minorTickMark val="in"/>
        <c:tickLblPos val="nextTo"/>
        <c:txPr>
          <a:bodyPr/>
          <a:lstStyle/>
          <a:p>
            <a:pPr>
              <a:defRPr sz="1200" b="0">
                <a:latin typeface="Tahoma" pitchFamily="34" charset="0"/>
                <a:ea typeface="Tahoma" pitchFamily="34" charset="0"/>
                <a:cs typeface="Tahoma" pitchFamily="34" charset="0"/>
              </a:defRPr>
            </a:pPr>
            <a:endParaRPr lang="en-US"/>
          </a:p>
        </c:txPr>
        <c:crossAx val="89381504"/>
        <c:crosses val="autoZero"/>
        <c:auto val="1"/>
        <c:lblAlgn val="ctr"/>
        <c:lblOffset val="100"/>
        <c:tickLblSkip val="5"/>
        <c:tickMarkSkip val="5"/>
        <c:noMultiLvlLbl val="0"/>
      </c:catAx>
      <c:valAx>
        <c:axId val="89381504"/>
        <c:scaling>
          <c:orientation val="minMax"/>
        </c:scaling>
        <c:delete val="0"/>
        <c:axPos val="l"/>
        <c:majorGridlines/>
        <c:title>
          <c:tx>
            <c:rich>
              <a:bodyPr rot="-5400000" vert="horz"/>
              <a:lstStyle/>
              <a:p>
                <a:pPr>
                  <a:defRPr sz="1200">
                    <a:latin typeface="Tahoma" pitchFamily="34" charset="0"/>
                    <a:ea typeface="Tahoma" pitchFamily="34" charset="0"/>
                    <a:cs typeface="Tahoma" pitchFamily="34" charset="0"/>
                  </a:defRPr>
                </a:pPr>
                <a:r>
                  <a:rPr lang="en-US" sz="1200" b="0" i="0" baseline="0">
                    <a:latin typeface="Tahoma" pitchFamily="34" charset="0"/>
                    <a:ea typeface="Tahoma" pitchFamily="34" charset="0"/>
                    <a:cs typeface="Tahoma" pitchFamily="34" charset="0"/>
                  </a:rPr>
                  <a:t>Per Capita Spending - PPP Adjusted</a:t>
                </a:r>
                <a:endParaRPr lang="en-US" sz="1200">
                  <a:latin typeface="Tahoma" pitchFamily="34" charset="0"/>
                  <a:ea typeface="Tahoma" pitchFamily="34" charset="0"/>
                  <a:cs typeface="Tahoma" pitchFamily="34" charset="0"/>
                </a:endParaRPr>
              </a:p>
            </c:rich>
          </c:tx>
          <c:layout>
            <c:manualLayout>
              <c:xMode val="edge"/>
              <c:yMode val="edge"/>
              <c:x val="1.6591097987751501E-2"/>
              <c:y val="0.25680212890055398"/>
            </c:manualLayout>
          </c:layout>
          <c:overlay val="0"/>
        </c:title>
        <c:numFmt formatCode="&quot;$&quot;#,##0" sourceLinked="0"/>
        <c:majorTickMark val="out"/>
        <c:minorTickMark val="none"/>
        <c:tickLblPos val="nextTo"/>
        <c:txPr>
          <a:bodyPr/>
          <a:lstStyle/>
          <a:p>
            <a:pPr>
              <a:defRPr sz="1200" b="0">
                <a:latin typeface="Tahoma" pitchFamily="34" charset="0"/>
                <a:ea typeface="Tahoma" pitchFamily="34" charset="0"/>
                <a:cs typeface="Tahoma" pitchFamily="34" charset="0"/>
              </a:defRPr>
            </a:pPr>
            <a:endParaRPr lang="en-US"/>
          </a:p>
        </c:txPr>
        <c:crossAx val="89379584"/>
        <c:crosses val="autoZero"/>
        <c:crossBetween val="between"/>
      </c:valAx>
      <c:spPr>
        <a:solidFill>
          <a:srgbClr val="EEF2FF"/>
        </a:solidFill>
      </c:spPr>
    </c:plotArea>
    <c:legend>
      <c:legendPos val="r"/>
      <c:layout>
        <c:manualLayout>
          <c:xMode val="edge"/>
          <c:yMode val="edge"/>
          <c:x val="0.81047911198600098"/>
          <c:y val="0.36719772528433903"/>
          <c:w val="0.17840977690288701"/>
          <c:h val="0.25251181102362202"/>
        </c:manualLayout>
      </c:layout>
      <c:overlay val="0"/>
      <c:txPr>
        <a:bodyPr/>
        <a:lstStyle/>
        <a:p>
          <a:pPr>
            <a:defRPr sz="1400">
              <a:latin typeface="Tahoma" pitchFamily="34" charset="0"/>
              <a:ea typeface="Tahoma" pitchFamily="34" charset="0"/>
              <a:cs typeface="Tahoma" pitchFamily="34" charset="0"/>
            </a:defRPr>
          </a:pPr>
          <a:endParaRPr lang="en-US"/>
        </a:p>
      </c:txPr>
    </c:legend>
    <c:plotVisOnly val="1"/>
    <c:dispBlanksAs val="gap"/>
    <c:showDLblsOverMax val="0"/>
  </c:chart>
  <c:spPr>
    <a:solidFill>
      <a:srgbClr val="EEF2FF"/>
    </a:solidFill>
    <a:ln w="19050">
      <a:solidFill>
        <a:schemeClr val="tx1">
          <a:lumMod val="50000"/>
          <a:lumOff val="50000"/>
        </a:schemeClr>
      </a:solidFill>
    </a:ln>
  </c:sp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5.png"/></Relationships>
</file>

<file path=ppt/drawings/drawing1.xml><?xml version="1.0" encoding="utf-8"?>
<c:userShapes xmlns:c="http://schemas.openxmlformats.org/drawingml/2006/chart">
  <cdr:relSizeAnchor xmlns:cdr="http://schemas.openxmlformats.org/drawingml/2006/chartDrawing">
    <cdr:from>
      <cdr:x>0.01667</cdr:x>
      <cdr:y>0.9</cdr:y>
    </cdr:from>
    <cdr:to>
      <cdr:x>0.925</cdr:x>
      <cdr:y>1</cdr:y>
    </cdr:to>
    <cdr:sp macro="" textlink="">
      <cdr:nvSpPr>
        <cdr:cNvPr id="3" name="TextBox 2"/>
        <cdr:cNvSpPr txBox="1"/>
      </cdr:nvSpPr>
      <cdr:spPr>
        <a:xfrm xmlns:a="http://schemas.openxmlformats.org/drawingml/2006/main">
          <a:off x="152400" y="6172200"/>
          <a:ext cx="8305800" cy="685800"/>
        </a:xfrm>
        <a:prstGeom xmlns:a="http://schemas.openxmlformats.org/drawingml/2006/main" prst="rect">
          <a:avLst/>
        </a:prstGeom>
        <a:solidFill xmlns:a="http://schemas.openxmlformats.org/drawingml/2006/main">
          <a:srgbClr val="EEF2FF"/>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b"/>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900" b="1" i="0" u="none" strike="noStrike" dirty="0">
              <a:solidFill>
                <a:sysClr val="windowText" lastClr="000000"/>
              </a:solidFill>
              <a:latin typeface="Tahoma" pitchFamily="34" charset="0"/>
              <a:ea typeface="Tahoma" pitchFamily="34" charset="0"/>
              <a:cs typeface="Tahoma" pitchFamily="34" charset="0"/>
            </a:rPr>
            <a:t>Source:</a:t>
          </a:r>
          <a:r>
            <a:rPr lang="en-US" sz="900" b="0" i="0" u="none" strike="noStrike" dirty="0">
              <a:solidFill>
                <a:sysClr val="windowText" lastClr="000000"/>
              </a:solidFill>
              <a:latin typeface="Tahoma" pitchFamily="34" charset="0"/>
              <a:ea typeface="Tahoma" pitchFamily="34" charset="0"/>
              <a:cs typeface="Tahoma" pitchFamily="34" charset="0"/>
            </a:rPr>
            <a:t> Organisation for Economic Co-operation and Development (2010), "OECD Health Data", </a:t>
          </a:r>
          <a:r>
            <a:rPr lang="en-US" sz="900" b="0" i="1" u="none" strike="noStrike" dirty="0">
              <a:solidFill>
                <a:sysClr val="windowText" lastClr="000000"/>
              </a:solidFill>
              <a:latin typeface="Tahoma" pitchFamily="34" charset="0"/>
              <a:ea typeface="Tahoma" pitchFamily="34" charset="0"/>
              <a:cs typeface="Tahoma" pitchFamily="34" charset="0"/>
            </a:rPr>
            <a:t>OECD Health Statistics</a:t>
          </a:r>
          <a:r>
            <a:rPr lang="en-US" sz="900" b="0" i="0" u="none" strike="noStrike" dirty="0">
              <a:solidFill>
                <a:sysClr val="windowText" lastClr="000000"/>
              </a:solidFill>
              <a:latin typeface="Tahoma" pitchFamily="34" charset="0"/>
              <a:ea typeface="Tahoma" pitchFamily="34" charset="0"/>
              <a:cs typeface="Tahoma" pitchFamily="34" charset="0"/>
            </a:rPr>
            <a:t> (database).</a:t>
          </a:r>
          <a:r>
            <a:rPr lang="en-US" sz="900" dirty="0">
              <a:latin typeface="Tahoma" pitchFamily="34" charset="0"/>
              <a:ea typeface="Tahoma" pitchFamily="34" charset="0"/>
              <a:cs typeface="Tahoma" pitchFamily="34" charset="0"/>
            </a:rPr>
            <a:t> </a:t>
          </a:r>
          <a:r>
            <a:rPr lang="en-US" sz="900" b="0" i="0" u="sng" strike="noStrike" dirty="0" err="1">
              <a:solidFill>
                <a:sysClr val="windowText" lastClr="000000"/>
              </a:solidFill>
              <a:latin typeface="Tahoma" pitchFamily="34" charset="0"/>
              <a:ea typeface="Tahoma" pitchFamily="34" charset="0"/>
              <a:cs typeface="Tahoma" pitchFamily="34" charset="0"/>
            </a:rPr>
            <a:t>doi</a:t>
          </a:r>
          <a:r>
            <a:rPr lang="en-US" sz="900" b="0" i="0" u="sng" strike="noStrike" dirty="0">
              <a:solidFill>
                <a:sysClr val="windowText" lastClr="000000"/>
              </a:solidFill>
              <a:latin typeface="Tahoma" pitchFamily="34" charset="0"/>
              <a:ea typeface="Tahoma" pitchFamily="34" charset="0"/>
              <a:cs typeface="Tahoma" pitchFamily="34" charset="0"/>
            </a:rPr>
            <a:t>: 10.1787/data-00350-en</a:t>
          </a:r>
          <a:r>
            <a:rPr lang="en-US" sz="900" dirty="0">
              <a:latin typeface="Tahoma" pitchFamily="34" charset="0"/>
              <a:ea typeface="Tahoma" pitchFamily="34" charset="0"/>
              <a:cs typeface="Tahoma" pitchFamily="34" charset="0"/>
            </a:rPr>
            <a:t> </a:t>
          </a:r>
          <a:r>
            <a:rPr lang="en-US" sz="900" b="0" i="0" u="none" strike="noStrike" dirty="0">
              <a:solidFill>
                <a:sysClr val="windowText" lastClr="000000"/>
              </a:solidFill>
              <a:latin typeface="Tahoma" pitchFamily="34" charset="0"/>
              <a:ea typeface="Tahoma" pitchFamily="34" charset="0"/>
              <a:cs typeface="Tahoma" pitchFamily="34" charset="0"/>
            </a:rPr>
            <a:t>(Accessed on 14 February 2011).</a:t>
          </a:r>
          <a:endParaRPr lang="en-US" sz="900" b="0" i="0" u="none" strike="noStrike" baseline="0" dirty="0">
            <a:solidFill>
              <a:sysClr val="windowText" lastClr="000000"/>
            </a:solidFill>
            <a:latin typeface="Tahoma" pitchFamily="34" charset="0"/>
            <a:ea typeface="Tahoma" pitchFamily="34" charset="0"/>
            <a:cs typeface="Tahoma" pitchFamily="34" charset="0"/>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900" b="1" i="0" baseline="0" dirty="0">
              <a:solidFill>
                <a:sysClr val="windowText" lastClr="000000"/>
              </a:solidFill>
              <a:latin typeface="Tahoma" pitchFamily="34" charset="0"/>
              <a:ea typeface="Tahoma" pitchFamily="34" charset="0"/>
              <a:cs typeface="Tahoma" pitchFamily="34" charset="0"/>
            </a:rPr>
            <a:t>Notes: </a:t>
          </a:r>
          <a:r>
            <a:rPr lang="en-US" sz="900" b="0" i="0" baseline="0" dirty="0">
              <a:solidFill>
                <a:sysClr val="windowText" lastClr="000000"/>
              </a:solidFill>
              <a:latin typeface="Tahoma" pitchFamily="34" charset="0"/>
              <a:ea typeface="Tahoma" pitchFamily="34" charset="0"/>
              <a:cs typeface="Tahoma" pitchFamily="34" charset="0"/>
            </a:rPr>
            <a:t>Data from Australia and Japan are 2007 data. Figures for Belgium, Canada, Netherlands, Norway and Switzerland, are OECD estimates.  Numbers are PPP adjusted. </a:t>
          </a:r>
          <a:r>
            <a:rPr lang="en-US" sz="900" dirty="0">
              <a:solidFill>
                <a:sysClr val="windowText" lastClr="000000"/>
              </a:solidFill>
              <a:latin typeface="Tahoma" pitchFamily="34" charset="0"/>
              <a:ea typeface="Tahoma" pitchFamily="34" charset="0"/>
              <a:cs typeface="Tahoma" pitchFamily="34" charset="0"/>
            </a:rPr>
            <a:t>Break in series: CAN(1995);  SWE(1993, 2001); SWI(1995); UK (1997).</a:t>
          </a:r>
          <a:r>
            <a:rPr lang="en-US" sz="900" baseline="0" dirty="0">
              <a:solidFill>
                <a:sysClr val="windowText" lastClr="000000"/>
              </a:solidFill>
              <a:latin typeface="Tahoma" pitchFamily="34" charset="0"/>
              <a:ea typeface="Tahoma" pitchFamily="34" charset="0"/>
              <a:cs typeface="Tahoma" pitchFamily="34" charset="0"/>
            </a:rPr>
            <a:t> </a:t>
          </a:r>
          <a:r>
            <a:rPr lang="en-US" sz="900" b="0" i="0" u="none" strike="noStrike" baseline="0" dirty="0">
              <a:solidFill>
                <a:sysClr val="windowText" lastClr="000000"/>
              </a:solidFill>
              <a:latin typeface="Tahoma" pitchFamily="34" charset="0"/>
              <a:ea typeface="Tahoma" pitchFamily="34" charset="0"/>
              <a:cs typeface="Tahoma" pitchFamily="34" charset="0"/>
            </a:rPr>
            <a:t>Numbers are PPP adjusted. Estimates for Canada and Switzerland in 2008.</a:t>
          </a:r>
          <a:endParaRPr lang="en-US" sz="900" dirty="0">
            <a:latin typeface="Tahoma" pitchFamily="34" charset="0"/>
            <a:ea typeface="Tahoma" pitchFamily="34" charset="0"/>
            <a:cs typeface="Tahoma"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7C814B-A05A-F24B-B29B-7FFDE1335270}" type="datetimeFigureOut">
              <a:rPr lang="en-US" smtClean="0"/>
              <a:pPr/>
              <a:t>11/9/2012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FA2FF4-53D9-7B41-8201-1ABF6BE946C3}" type="slidenum">
              <a:rPr lang="en-US" smtClean="0"/>
              <a:pPr/>
              <a:t>‹#›</a:t>
            </a:fld>
            <a:endParaRPr lang="en-US"/>
          </a:p>
        </p:txBody>
      </p:sp>
    </p:spTree>
    <p:extLst>
      <p:ext uri="{BB962C8B-B14F-4D97-AF65-F5344CB8AC3E}">
        <p14:creationId xmlns:p14="http://schemas.microsoft.com/office/powerpoint/2010/main" val="15988969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FAE9525D-EB2F-2B40-84FB-EE73B168995B}" type="slidenum">
              <a:rPr lang="en-US"/>
              <a:pPr/>
              <a:t>3</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14400" y="4343400"/>
            <a:ext cx="5029200" cy="4114800"/>
          </a:xfrm>
          <a:noFill/>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miter lim="800000"/>
            <a:headEnd/>
            <a:tailEnd/>
          </a:ln>
        </p:spPr>
        <p:txBody>
          <a:bodyPr/>
          <a:lstStyle/>
          <a:p>
            <a:fld id="{5681D1AD-7559-D244-842F-E936A32360E3}" type="slidenum">
              <a:rPr lang="en-US"/>
              <a:pPr/>
              <a:t>29</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a:t>Average family premium sustained an increased of 9% over the previous year (vs 3% increase b/w 2009 and 2010) - ? spike or new trend.  Family coverage has doubled since 2001.  </a:t>
            </a:r>
            <a:r>
              <a:rPr lang="en-US" b="1"/>
              <a:t>Many businesses are citing this as their reason not to hire.</a:t>
            </a:r>
            <a:r>
              <a:rPr lang="en-US"/>
              <a:t>  This increase far outsripped wage increases over the same period.  Employees pay about ¼ of the cost of the premium + other OOP spending.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miter lim="800000"/>
            <a:headEnd/>
            <a:tailEnd/>
          </a:ln>
        </p:spPr>
        <p:txBody>
          <a:bodyPr/>
          <a:lstStyle/>
          <a:p>
            <a:fld id="{28265E61-898B-5A46-A2C2-793B7700382D}" type="slidenum">
              <a:rPr lang="en-US"/>
              <a:pPr/>
              <a:t>32</a:t>
            </a:fld>
            <a:endParaRPr lang="en-US"/>
          </a:p>
        </p:txBody>
      </p:sp>
      <p:sp>
        <p:nvSpPr>
          <p:cNvPr id="79875" name="Slide Image Placeholder 1"/>
          <p:cNvSpPr>
            <a:spLocks noGrp="1" noRot="1" noChangeAspect="1" noTextEdit="1"/>
          </p:cNvSpPr>
          <p:nvPr>
            <p:ph type="sldImg"/>
          </p:nvPr>
        </p:nvSpPr>
        <p:spPr>
          <a:ln/>
        </p:spPr>
      </p:sp>
      <p:sp>
        <p:nvSpPr>
          <p:cNvPr id="79876" name="Notes Placeholder 2"/>
          <p:cNvSpPr>
            <a:spLocks noGrp="1"/>
          </p:cNvSpPr>
          <p:nvPr>
            <p:ph type="body" idx="1"/>
          </p:nvPr>
        </p:nvSpPr>
        <p:spPr>
          <a:noFill/>
        </p:spPr>
        <p:txBody>
          <a:bodyPr/>
          <a:lstStyle/>
          <a:p>
            <a:pPr defTabSz="863600" eaLnBrk="1" hangingPunct="1">
              <a:spcBef>
                <a:spcPct val="0"/>
              </a:spcBef>
            </a:pPr>
            <a:r>
              <a:rPr lang="en-US"/>
              <a:t>Rising costs cannot be halted w/ the status quo.</a:t>
            </a:r>
          </a:p>
        </p:txBody>
      </p:sp>
      <p:sp>
        <p:nvSpPr>
          <p:cNvPr id="7987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1" hangingPunct="1"/>
            <a:fld id="{0151F75D-C61F-C44E-BA80-C2413DFC482A}" type="slidenum">
              <a:rPr lang="en-US" sz="1200">
                <a:latin typeface="Calibri" charset="0"/>
              </a:rPr>
              <a:pPr algn="r" eaLnBrk="1" hangingPunct="1"/>
              <a:t>32</a:t>
            </a:fld>
            <a:endParaRPr lang="en-US"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80AE7AAB-FE99-5F47-BEDB-B90E70205E7D}" type="slidenum">
              <a:rPr lang="en-US"/>
              <a:pPr/>
              <a:t>35</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a:t>The OECD is an inter-governmental international organization that brings together the most industrialized countries of the market economy.  They meet with the purpose of exchanging information and bringing policies into line with the goal of maximizing their economic growth and contributing to their own development and to that of the non-member countries. </a:t>
            </a:r>
          </a:p>
          <a:p>
            <a:pPr eaLnBrk="1" hangingPunct="1"/>
            <a:endParaRPr lang="en-US"/>
          </a:p>
          <a:p>
            <a:pPr eaLnBrk="1" hangingPunct="1"/>
            <a:r>
              <a:rPr lang="en-US"/>
              <a:t>Similar graphs for tobacco and Etoh use.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miter lim="800000"/>
            <a:headEnd/>
            <a:tailEnd/>
          </a:ln>
        </p:spPr>
        <p:txBody>
          <a:bodyPr/>
          <a:lstStyle/>
          <a:p>
            <a:fld id="{2884B30D-CE8D-9C47-977F-69FAD4D9DC35}" type="slidenum">
              <a:rPr lang="en-US"/>
              <a:pPr/>
              <a:t>38</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14400" y="4343400"/>
            <a:ext cx="5029200" cy="4114800"/>
          </a:xfrm>
          <a:noFill/>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fld id="{FD66B669-C248-8A4C-AD9B-EA85F2B94A38}" type="slidenum">
              <a:rPr lang="en-US"/>
              <a:pPr/>
              <a:t>40</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a:t>Although a number of factors beyond the health care system influence the health of populations, for conditions amenable to medical treatment the health care system is a major determinant of outcomes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miter lim="800000"/>
            <a:headEnd/>
            <a:tailEnd/>
          </a:ln>
        </p:spPr>
        <p:txBody>
          <a:bodyPr/>
          <a:lstStyle/>
          <a:p>
            <a:fld id="{462064EE-70DE-FF46-90BA-110F04DFFD2C}" type="slidenum">
              <a:rPr lang="en-US"/>
              <a:pPr/>
              <a:t>44</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dirty="0"/>
              <a:t>Study analyzed mortality (under age 75 and excluding infants) in 19 industrialized countries from causes potentially amenable to timely &amp; effective healthcare.  Amenable conditions are those from which it is reasonable to expect death to be averted after the condition develops.  Items include bacterial infections, DM, HTN, common surgical procedures (</a:t>
            </a:r>
            <a:r>
              <a:rPr lang="en-US" dirty="0" err="1"/>
              <a:t>eg</a:t>
            </a:r>
            <a:r>
              <a:rPr lang="en-US" dirty="0"/>
              <a:t>. appendicitis), easily preventable or treatable cancers (cervix, testicular respectively).</a:t>
            </a:r>
          </a:p>
          <a:p>
            <a:pPr eaLnBrk="1" hangingPunct="1"/>
            <a:endParaRPr lang="en-US" dirty="0"/>
          </a:p>
          <a:p>
            <a:pPr eaLnBrk="1" hangingPunct="1"/>
            <a:r>
              <a:rPr lang="en-US" dirty="0"/>
              <a:t>If US performed at the level of the top 3 countries, 101,000 deaths would be avoided.</a:t>
            </a:r>
          </a:p>
          <a:p>
            <a:pPr eaLnBrk="1" hangingPunct="1"/>
            <a:endParaRPr lang="en-US" dirty="0"/>
          </a:p>
          <a:p>
            <a:pPr eaLnBrk="1" hangingPunct="1"/>
            <a:r>
              <a:rPr lang="en-US" dirty="0"/>
              <a:t>Eight countries moved from ICD-9 to ICD-10 including US.</a:t>
            </a:r>
          </a:p>
          <a:p>
            <a:pPr eaLnBrk="1" hangingPunct="1"/>
            <a:r>
              <a:rPr lang="en-US" dirty="0"/>
              <a:t>Underperformance of the US healthcare system.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4B0DB0BE-3E33-644C-A3B8-384F67521B43}" type="slidenum">
              <a:rPr lang="en-US"/>
              <a:pPr/>
              <a:t>47</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a:t>“Difficult job to have excess capacity and technology and keep sick patients away from it.” – David Himmelstein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miter lim="800000"/>
            <a:headEnd/>
            <a:tailEnd/>
          </a:ln>
        </p:spPr>
        <p:txBody>
          <a:bodyPr/>
          <a:lstStyle/>
          <a:p>
            <a:fld id="{4DA9B12C-0D97-B54E-AF1A-FB4AD775B18C}" type="slidenum">
              <a:rPr lang="en-US"/>
              <a:pPr/>
              <a:t>48</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t>Money-changers and paper-pushers thrive chasing the money to pay for care -- not deliver it. In our complex, multipayer system, chasing money is expensive work.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miter lim="800000"/>
            <a:headEnd/>
            <a:tailEnd/>
          </a:ln>
        </p:spPr>
        <p:txBody>
          <a:bodyPr/>
          <a:lstStyle/>
          <a:p>
            <a:fld id="{57EFED34-E2AB-FF49-88A3-EC156BE36E6E}" type="slidenum">
              <a:rPr lang="en-US"/>
              <a:pPr/>
              <a:t>49</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a:t>Different formularies </a:t>
            </a:r>
          </a:p>
          <a:p>
            <a:pPr eaLnBrk="1" hangingPunct="1"/>
            <a:r>
              <a:rPr lang="en-US"/>
              <a:t>Prior authorizations</a:t>
            </a:r>
          </a:p>
          <a:p>
            <a:pPr eaLnBrk="1" hangingPunct="1"/>
            <a:r>
              <a:rPr lang="en-US"/>
              <a:t>Different rules for billing, claims submission, and adjudication</a:t>
            </a:r>
          </a:p>
          <a:p>
            <a:pPr eaLnBrk="1" hangingPunct="1"/>
            <a:endParaRPr lang="en-US"/>
          </a:p>
          <a:p>
            <a:pPr eaLnBrk="1" hangingPunct="1"/>
            <a:r>
              <a:rPr lang="en-US"/>
              <a:t>24% of the average hospital budget is devoted to billing.</a:t>
            </a:r>
          </a:p>
          <a:p>
            <a:pPr eaLnBrk="1" hangingPunct="1"/>
            <a:endParaRPr lang="en-US"/>
          </a:p>
          <a:p>
            <a:pPr eaLnBrk="1" hangingPunct="1"/>
            <a:r>
              <a:rPr lang="en-US"/>
              <a:t>U.S. physicians’ office staff spent 20.6 hours per physician per week interacting with health plans — nearly ten times that of their Ontario counterparts.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miter lim="800000"/>
            <a:headEnd/>
            <a:tailEnd/>
          </a:ln>
        </p:spPr>
        <p:txBody>
          <a:bodyPr/>
          <a:lstStyle/>
          <a:p>
            <a:fld id="{75F9D73C-B668-DC4C-8E62-376C49B28960}" type="slidenum">
              <a:rPr lang="en-US"/>
              <a:pPr/>
              <a:t>50</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t>Higher for smaller practices; lower for specialists.</a:t>
            </a:r>
          </a:p>
          <a:p>
            <a:pPr eaLnBrk="1" hangingPunct="1"/>
            <a:endParaRPr lang="en-US"/>
          </a:p>
          <a:p>
            <a:pPr eaLnBrk="1" hangingPunct="1"/>
            <a:r>
              <a:rPr lang="en-US"/>
              <a:t>Main tasks: dealing with formularies and obtaining authorizations</a:t>
            </a:r>
          </a:p>
          <a:p>
            <a:pPr eaLnBrk="1" hangingPunct="1"/>
            <a:endParaRPr lang="en-US"/>
          </a:p>
          <a:p>
            <a:pPr eaLnBrk="1" hangingPunct="1"/>
            <a:r>
              <a:rPr lang="en-US"/>
              <a:t>Remember, this is in addition to full-time clerical staff who are presumably spending 40 hours/week on these tasks!!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6634C570-8A83-7340-A686-D6516396A50A}" type="slidenum">
              <a:rPr lang="en-US"/>
              <a:pPr/>
              <a:t>11</a:t>
            </a:fld>
            <a:endParaRPr lang="en-US"/>
          </a:p>
        </p:txBody>
      </p:sp>
      <p:sp>
        <p:nvSpPr>
          <p:cNvPr id="70659" name="Rectangle 1031"/>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1" hangingPunct="1"/>
            <a:fld id="{CEE45642-CD18-DB4F-BAA2-F24966325008}" type="slidenum">
              <a:rPr lang="en-US" sz="1200">
                <a:latin typeface="Times New Roman" charset="0"/>
              </a:rPr>
              <a:pPr algn="r" eaLnBrk="1" hangingPunct="1"/>
              <a:t>11</a:t>
            </a:fld>
            <a:endParaRPr lang="en-US" sz="1200">
              <a:latin typeface="Times New Roman" charset="0"/>
            </a:endParaRPr>
          </a:p>
        </p:txBody>
      </p:sp>
      <p:sp>
        <p:nvSpPr>
          <p:cNvPr id="70660" name="Rectangle 2"/>
          <p:cNvSpPr>
            <a:spLocks noGrp="1" noRot="1" noChangeAspect="1" noChangeArrowheads="1" noTextEdit="1"/>
          </p:cNvSpPr>
          <p:nvPr>
            <p:ph type="sldImg"/>
          </p:nvPr>
        </p:nvSpPr>
        <p:spPr>
          <a:solidFill>
            <a:srgbClr val="FFFFFF"/>
          </a:solidFill>
          <a:ln/>
        </p:spPr>
      </p:sp>
      <p:sp>
        <p:nvSpPr>
          <p:cNvPr id="70661"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miter lim="800000"/>
            <a:headEnd/>
            <a:tailEnd/>
          </a:ln>
        </p:spPr>
        <p:txBody>
          <a:bodyPr/>
          <a:lstStyle/>
          <a:p>
            <a:fld id="{C51E0645-DCDE-1145-B584-73DA41BA27CB}" type="slidenum">
              <a:rPr lang="en-US"/>
              <a:pPr/>
              <a:t>52</a:t>
            </a:fld>
            <a:endParaRPr lang="en-US"/>
          </a:p>
        </p:txBody>
      </p:sp>
      <p:sp>
        <p:nvSpPr>
          <p:cNvPr id="8" name="Slide Number Placeholder 7"/>
          <p:cNvSpPr txBox="1">
            <a:spLocks noGrp="1" noChangeArrowheads="1"/>
          </p:cNvSpPr>
          <p:nvPr/>
        </p:nvSpPr>
        <p:spPr>
          <a:xfrm>
            <a:off x="3884613" y="8685213"/>
            <a:ext cx="2971800" cy="457200"/>
          </a:xfrm>
          <a:prstGeom prst="rect">
            <a:avLst/>
          </a:prstGeom>
          <a:noFill/>
        </p:spPr>
        <p:txBody>
          <a:bodyPr anchor="b">
            <a:prstTxWarp prst="textNoShape">
              <a:avLst/>
            </a:prstTxWarp>
          </a:bodyPr>
          <a:lstStyle/>
          <a:p>
            <a:pPr algn="r" eaLnBrk="1" hangingPunct="1"/>
            <a:fld id="{8B1E4D6F-2E48-E943-A803-DA5CC761C1F2}" type="slidenum">
              <a:rPr lang="en-US" sz="1200">
                <a:latin typeface="Calibri" charset="0"/>
              </a:rPr>
              <a:pPr algn="r" eaLnBrk="1" hangingPunct="1"/>
              <a:t>52</a:t>
            </a:fld>
            <a:endParaRPr lang="en-US" sz="1200">
              <a:latin typeface="Calibri" charset="0"/>
            </a:endParaRPr>
          </a:p>
        </p:txBody>
      </p:sp>
      <p:sp>
        <p:nvSpPr>
          <p:cNvPr id="8909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1" hangingPunct="1"/>
            <a:fld id="{34034365-2FBD-174B-91F0-C86D61E5F45B}" type="slidenum">
              <a:rPr lang="en-US" sz="1200">
                <a:ea typeface="ＭＳ Ｐゴシック" charset="-128"/>
                <a:cs typeface="Arial" charset="0"/>
              </a:rPr>
              <a:pPr algn="r" eaLnBrk="1" hangingPunct="1"/>
              <a:t>52</a:t>
            </a:fld>
            <a:endParaRPr lang="en-US" sz="1200">
              <a:ea typeface="ＭＳ Ｐゴシック" charset="-128"/>
              <a:cs typeface="Arial" charset="0"/>
            </a:endParaRPr>
          </a:p>
        </p:txBody>
      </p:sp>
      <p:sp>
        <p:nvSpPr>
          <p:cNvPr id="89093" name="Rectangle 2"/>
          <p:cNvSpPr>
            <a:spLocks noGrp="1" noRot="1" noChangeAspect="1" noChangeArrowheads="1" noTextEdit="1"/>
          </p:cNvSpPr>
          <p:nvPr>
            <p:ph type="sldImg"/>
          </p:nvPr>
        </p:nvSpPr>
        <p:spPr>
          <a:ln/>
        </p:spPr>
      </p:sp>
      <p:sp>
        <p:nvSpPr>
          <p:cNvPr id="89094"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r>
              <a:rPr lang="en-US"/>
              <a:t>Medicare pays little or nothing for marketing, underwriting (doing research on people’s health histories and adjusting premiums accordingly), lobbying and profit.  Keep in mind the other expenses in insurance system: administration, profits</a:t>
            </a:r>
          </a:p>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miter lim="800000"/>
            <a:headEnd/>
            <a:tailEnd/>
          </a:ln>
        </p:spPr>
        <p:txBody>
          <a:bodyPr/>
          <a:lstStyle/>
          <a:p>
            <a:fld id="{F1891CE6-7FC7-FA46-9821-3EEB077233B6}" type="slidenum">
              <a:rPr lang="en-US"/>
              <a:pPr/>
              <a:t>57</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t>New healthcare reform bill is akin to building a 3</a:t>
            </a:r>
            <a:r>
              <a:rPr lang="en-US" baseline="30000"/>
              <a:t>rd</a:t>
            </a:r>
            <a:r>
              <a:rPr lang="en-US"/>
              <a:t> story on to a house w/ crumbling foundation.</a:t>
            </a:r>
          </a:p>
          <a:p>
            <a:pPr eaLnBrk="1" hangingPunct="1"/>
            <a:r>
              <a:rPr lang="en-US"/>
              <a:t>Community health centers receive extra $1 billion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70B40680-3469-AA4A-BCF9-811310505D3C}" type="slidenum">
              <a:rPr lang="en-US"/>
              <a:pPr/>
              <a:t>58</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a:t>$32,000 = 300% of FPL</a:t>
            </a:r>
          </a:p>
          <a:p>
            <a:pPr eaLnBrk="1" hangingPunct="1"/>
            <a:r>
              <a:rPr lang="en-US"/>
              <a:t>American Journal of Medicine, March 2011: medical bankruptcies essentially unchanged b/w 2007 and 2009</a:t>
            </a:r>
          </a:p>
          <a:p>
            <a:pPr eaLnBrk="1" hangingPunct="1"/>
            <a:r>
              <a:rPr lang="en-US"/>
              <a:t>$7,600 x 4 = $30,400</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miter lim="800000"/>
            <a:headEnd/>
            <a:tailEnd/>
          </a:ln>
        </p:spPr>
        <p:txBody>
          <a:bodyPr/>
          <a:lstStyle/>
          <a:p>
            <a:fld id="{B59C4DF0-A1EE-C745-B9E7-41380D7D97C3}" type="slidenum">
              <a:rPr lang="en-US"/>
              <a:pPr/>
              <a:t>61</a:t>
            </a:fld>
            <a:endParaRPr lang="en-US"/>
          </a:p>
        </p:txBody>
      </p:sp>
      <p:sp>
        <p:nvSpPr>
          <p:cNvPr id="92163" name="Rectangle 1031"/>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1" hangingPunct="1"/>
            <a:fld id="{00FA22FA-A597-E942-87F8-15E541A4FD13}" type="slidenum">
              <a:rPr lang="en-US" sz="1200">
                <a:latin typeface="Times New Roman" charset="0"/>
              </a:rPr>
              <a:pPr algn="r" eaLnBrk="1" hangingPunct="1"/>
              <a:t>61</a:t>
            </a:fld>
            <a:endParaRPr lang="en-US" sz="1200">
              <a:latin typeface="Times New Roman" charset="0"/>
            </a:endParaRPr>
          </a:p>
        </p:txBody>
      </p:sp>
      <p:sp>
        <p:nvSpPr>
          <p:cNvPr id="92164" name="Rectangle 2"/>
          <p:cNvSpPr>
            <a:spLocks noGrp="1" noRot="1" noChangeAspect="1" noChangeArrowheads="1" noTextEdit="1"/>
          </p:cNvSpPr>
          <p:nvPr>
            <p:ph type="sldImg"/>
          </p:nvPr>
        </p:nvSpPr>
        <p:spPr>
          <a:solidFill>
            <a:srgbClr val="FFFFFF"/>
          </a:solidFill>
          <a:ln/>
        </p:spPr>
      </p:sp>
      <p:sp>
        <p:nvSpPr>
          <p:cNvPr id="9216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solidFill>
                <a:srgbClr val="000000"/>
              </a:solidFill>
              <a:ea typeface="Times New Roman" charset="0"/>
              <a:cs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fld id="{CCA16C52-3A79-F14A-BD3F-045F0BE66CD8}" type="slidenum">
              <a:rPr lang="en-US"/>
              <a:pPr/>
              <a:t>64</a:t>
            </a:fld>
            <a:endParaRPr lang="en-US"/>
          </a:p>
        </p:txBody>
      </p:sp>
      <p:sp>
        <p:nvSpPr>
          <p:cNvPr id="93187" name="Slide Image Placeholder 1"/>
          <p:cNvSpPr>
            <a:spLocks noGrp="1" noRot="1" noChangeAspect="1" noTextEdit="1"/>
          </p:cNvSpPr>
          <p:nvPr>
            <p:ph type="sldImg"/>
          </p:nvPr>
        </p:nvSpPr>
        <p:spPr>
          <a:ln/>
        </p:spPr>
      </p:sp>
      <p:sp>
        <p:nvSpPr>
          <p:cNvPr id="93188" name="Notes Placeholder 2"/>
          <p:cNvSpPr>
            <a:spLocks noGrp="1"/>
          </p:cNvSpPr>
          <p:nvPr>
            <p:ph type="body" idx="1"/>
          </p:nvPr>
        </p:nvSpPr>
        <p:spPr>
          <a:noFill/>
        </p:spPr>
        <p:txBody>
          <a:bodyPr/>
          <a:lstStyle/>
          <a:p>
            <a:pPr eaLnBrk="1" hangingPunct="1">
              <a:spcBef>
                <a:spcPct val="0"/>
              </a:spcBef>
            </a:pPr>
            <a:endParaRPr lang="en-US"/>
          </a:p>
        </p:txBody>
      </p:sp>
      <p:sp>
        <p:nvSpPr>
          <p:cNvPr id="9318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1" hangingPunct="1"/>
            <a:fld id="{4EF201B3-9F80-D640-BB38-1F900F2DD18A}" type="slidenum">
              <a:rPr lang="en-US" sz="1200">
                <a:latin typeface="Calibri" charset="0"/>
                <a:ea typeface="ＭＳ Ｐゴシック" charset="-128"/>
                <a:cs typeface="ＭＳ Ｐゴシック" charset="-128"/>
              </a:rPr>
              <a:pPr algn="r" eaLnBrk="1" hangingPunct="1"/>
              <a:t>64</a:t>
            </a:fld>
            <a:endParaRPr lang="en-US" sz="1200">
              <a:latin typeface="Calibri" charset="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fld id="{5F4A43F9-B31F-D549-AC62-00B00AADCD8E}" type="slidenum">
              <a:rPr lang="en-US"/>
              <a:pPr/>
              <a:t>74</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a:t>US physicians worry about reimbursement under “Medicare for All” given that Medicare is such a poor payer here.  However, important to remember there is no reason that Medicare's fee schedules should be adopted by a new program, and strong reasons why they should not be.  Moreover, we do not approve of Medicare's per-patient hospital reimbursement methods, but rather prefer global budgeting.  As in Canada, average physician income would be expected to remain about the same in the short term under Medicare for All.  In the long term, one might expect attenuated variation in physician income.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fld id="{9EC8BD0A-8E2F-5C44-8608-87A3A80D1754}" type="slidenum">
              <a:rPr lang="en-US"/>
              <a:pPr/>
              <a:t>79</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914400" y="4343400"/>
            <a:ext cx="5029200" cy="4114800"/>
          </a:xfrm>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miter lim="800000"/>
            <a:headEnd/>
            <a:tailEnd/>
          </a:ln>
        </p:spPr>
        <p:txBody>
          <a:bodyPr/>
          <a:lstStyle/>
          <a:p>
            <a:fld id="{06D283F2-1DDB-0A46-A20D-F6ACE8D1B33E}" type="slidenum">
              <a:rPr lang="en-US"/>
              <a:pPr/>
              <a:t>15</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fld id="{AA4FAFBF-9D64-D347-AD3C-2C5887132DFD}" type="slidenum">
              <a:rPr lang="en-US"/>
              <a:pPr/>
              <a:t>16</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t>Enough to cover the nation’s uninsured children and their families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miter lim="800000"/>
            <a:headEnd/>
            <a:tailEnd/>
          </a:ln>
        </p:spPr>
        <p:txBody>
          <a:bodyPr/>
          <a:lstStyle/>
          <a:p>
            <a:fld id="{02A3FDBB-FF7F-AB47-A947-767ECE66EDA1}" type="slidenum">
              <a:rPr lang="en-US"/>
              <a:pPr/>
              <a:t>18</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343400"/>
            <a:ext cx="5029200" cy="4114800"/>
          </a:xfrm>
          <a:noFill/>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054E7F31-ABA6-9F44-90F0-51A0C9DEEA7D}" type="slidenum">
              <a:rPr lang="en-US"/>
              <a:pPr/>
              <a:t>20</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t>In 2009, MN was 3</a:t>
            </a:r>
            <a:r>
              <a:rPr lang="en-US" baseline="30000"/>
              <a:t>rd</a:t>
            </a:r>
            <a:r>
              <a:rPr lang="en-US"/>
              <a:t> in the nation.  We had 8.8% uninsured.  Only two states (MA and HI) are ahead of us.  MA was down to 4.4%.</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miter lim="800000"/>
            <a:headEnd/>
            <a:tailEnd/>
          </a:ln>
        </p:spPr>
        <p:txBody>
          <a:bodyPr/>
          <a:lstStyle/>
          <a:p>
            <a:fld id="{884C7BB7-12C4-2D4A-AD9C-B023F877E51A}" type="slidenum">
              <a:rPr lang="en-US"/>
              <a:pPr/>
              <a:t>23</a:t>
            </a:fld>
            <a:endParaRPr lang="en-US"/>
          </a:p>
        </p:txBody>
      </p:sp>
      <p:sp>
        <p:nvSpPr>
          <p:cNvPr id="75779" name="Slide Image Placeholder 1"/>
          <p:cNvSpPr>
            <a:spLocks noGrp="1" noRot="1" noChangeAspect="1" noTextEdit="1"/>
          </p:cNvSpPr>
          <p:nvPr>
            <p:ph type="sldImg"/>
          </p:nvPr>
        </p:nvSpPr>
        <p:spPr>
          <a:ln/>
        </p:spPr>
      </p:sp>
      <p:sp>
        <p:nvSpPr>
          <p:cNvPr id="75780" name="Notes Placeholder 2"/>
          <p:cNvSpPr>
            <a:spLocks noGrp="1"/>
          </p:cNvSpPr>
          <p:nvPr>
            <p:ph type="body" idx="1"/>
          </p:nvPr>
        </p:nvSpPr>
        <p:spPr>
          <a:noFill/>
        </p:spPr>
        <p:txBody>
          <a:bodyPr/>
          <a:lstStyle/>
          <a:p>
            <a:pPr eaLnBrk="1" hangingPunct="1"/>
            <a:endParaRPr lang="en-US" dirty="0"/>
          </a:p>
          <a:p>
            <a:pPr eaLnBrk="1" hangingPunct="1"/>
            <a:r>
              <a:rPr lang="en-US" dirty="0"/>
              <a:t>IOM </a:t>
            </a:r>
            <a:r>
              <a:rPr lang="en-US" dirty="0" err="1"/>
              <a:t>estimaged</a:t>
            </a:r>
            <a:r>
              <a:rPr lang="en-US" dirty="0"/>
              <a:t> this # at 18,000 in 2001.  Current study analyzed data from NHANES III (1988-1994 with </a:t>
            </a:r>
            <a:r>
              <a:rPr lang="en-US" dirty="0" err="1"/>
              <a:t>f/u</a:t>
            </a:r>
            <a:r>
              <a:rPr lang="en-US" dirty="0"/>
              <a:t> through 2000)</a:t>
            </a:r>
          </a:p>
        </p:txBody>
      </p:sp>
      <p:sp>
        <p:nvSpPr>
          <p:cNvPr id="4" name="Slide Number Placeholder 3"/>
          <p:cNvSpPr txBox="1">
            <a:spLocks noGrp="1"/>
          </p:cNvSpPr>
          <p:nvPr/>
        </p:nvSpPr>
        <p:spPr>
          <a:xfrm>
            <a:off x="3884613" y="8685213"/>
            <a:ext cx="2971800" cy="457200"/>
          </a:xfrm>
          <a:prstGeom prst="rect">
            <a:avLst/>
          </a:prstGeom>
          <a:noFill/>
        </p:spPr>
        <p:txBody>
          <a:bodyPr anchor="b">
            <a:prstTxWarp prst="textNoShape">
              <a:avLst/>
            </a:prstTxWarp>
          </a:bodyPr>
          <a:lstStyle/>
          <a:p>
            <a:pPr algn="r" eaLnBrk="1" hangingPunct="1"/>
            <a:fld id="{282FD3DA-3D7B-8E46-B2FE-4A8FCFDFEF3D}" type="slidenum">
              <a:rPr lang="en-US" sz="1200">
                <a:latin typeface="Calibri" charset="0"/>
              </a:rPr>
              <a:pPr algn="r" eaLnBrk="1" hangingPunct="1"/>
              <a:t>23</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miter lim="800000"/>
            <a:headEnd/>
            <a:tailEnd/>
          </a:ln>
        </p:spPr>
        <p:txBody>
          <a:bodyPr/>
          <a:lstStyle/>
          <a:p>
            <a:fld id="{7CDD101D-F7C9-3047-9A98-5F4070687EFE}" type="slidenum">
              <a:rPr lang="en-US"/>
              <a:pPr/>
              <a:t>27</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t>Historically, role of insurance in society was to allow purchasers to trade uncertainty for certainty.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miter lim="800000"/>
            <a:headEnd/>
            <a:tailEnd/>
          </a:ln>
        </p:spPr>
        <p:txBody>
          <a:bodyPr/>
          <a:lstStyle/>
          <a:p>
            <a:fld id="{D9C28D04-2253-3849-8DFD-789D2D69D61B}" type="slidenum">
              <a:rPr lang="en-US"/>
              <a:pPr/>
              <a:t>28</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14400" y="4343400"/>
            <a:ext cx="5029200" cy="4114800"/>
          </a:xfrm>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C0F94885-1E42-334F-A7BC-8F102E600BF0}" type="datetimeFigureOut">
              <a:rPr lang="en-US" smtClean="0"/>
              <a:pPr/>
              <a:t>11/9/2012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F94885-1E42-334F-A7BC-8F102E600BF0}" type="datetimeFigureOut">
              <a:rPr lang="en-US" smtClean="0"/>
              <a:pPr/>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DFF11-1AB2-D547-84DA-FBC55AF2BD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F94885-1E42-334F-A7BC-8F102E600BF0}" type="datetimeFigureOut">
              <a:rPr lang="en-US" smtClean="0"/>
              <a:pPr/>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DFF11-1AB2-D547-84DA-FBC55AF2BD9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5CDB82D-BEEF-F54B-A06E-29AA726C56B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F5D30AC-A9CC-DE4D-A6A8-D44CD57E7B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F94885-1E42-334F-A7BC-8F102E600BF0}" type="datetimeFigureOut">
              <a:rPr lang="en-US" smtClean="0"/>
              <a:pPr/>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DFF11-1AB2-D547-84DA-FBC55AF2BD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F85648D-267C-4F54-90B5-C36298A60516}" type="datetimeFigureOut">
              <a:rPr lang="en-US" smtClean="0"/>
              <a:pPr/>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02B71-8991-4516-A01E-F1A9ACD28BDC}"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0F94885-1E42-334F-A7BC-8F102E600BF0}" type="datetimeFigureOut">
              <a:rPr lang="en-US" smtClean="0"/>
              <a:pPr/>
              <a:t>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DFF11-1AB2-D547-84DA-FBC55AF2BD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0F94885-1E42-334F-A7BC-8F102E600BF0}" type="datetimeFigureOut">
              <a:rPr lang="en-US" smtClean="0"/>
              <a:pPr/>
              <a:t>11/9/2012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DFF11-1AB2-D547-84DA-FBC55AF2BD94}"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0F94885-1E42-334F-A7BC-8F102E600BF0}" type="datetimeFigureOut">
              <a:rPr lang="en-US" smtClean="0"/>
              <a:pPr/>
              <a:t>11/9/2012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DFF11-1AB2-D547-84DA-FBC55AF2BD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94885-1E42-334F-A7BC-8F102E600BF0}" type="datetimeFigureOut">
              <a:rPr lang="en-US" smtClean="0"/>
              <a:pPr/>
              <a:t>11/9/2012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DFF11-1AB2-D547-84DA-FBC55AF2BD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0F94885-1E42-334F-A7BC-8F102E600BF0}" type="datetimeFigureOut">
              <a:rPr lang="en-US" smtClean="0"/>
              <a:pPr/>
              <a:t>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DFF11-1AB2-D547-84DA-FBC55AF2BD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C0F94885-1E42-334F-A7BC-8F102E600BF0}" type="datetimeFigureOut">
              <a:rPr lang="en-US" smtClean="0"/>
              <a:pPr/>
              <a:t>11/9/2012</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71FDFF11-1AB2-D547-84DA-FBC55AF2BD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lstStyle>
          <a:p>
            <a:fld id="{C0F94885-1E42-334F-A7BC-8F102E600BF0}" type="datetimeFigureOut">
              <a:rPr lang="en-US" smtClean="0"/>
              <a:pPr/>
              <a:t>11/9/2012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lstStyle>
          <a:p>
            <a:fld id="{71FDFF11-1AB2-D547-84DA-FBC55AF2BD9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df"/></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1.jpeg"/><Relationship Id="rId5" Type="http://schemas.openxmlformats.org/officeDocument/2006/relationships/image" Target="../media/image22.png"/><Relationship Id="rId4" Type="http://schemas.openxmlformats.org/officeDocument/2006/relationships/oleObject" Target="../embeddings/Microsoft_Excel_97-2003_Worksheet2.xls"/></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43.png"/><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45.png"/><Relationship Id="rId4" Type="http://schemas.openxmlformats.org/officeDocument/2006/relationships/oleObject" Target="../embeddings/oleObject4.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52.wmf"/><Relationship Id="rId4" Type="http://schemas.openxmlformats.org/officeDocument/2006/relationships/image" Target="../media/image51.wmf"/></Relationships>
</file>

<file path=ppt/slides/_rels/slide6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hyperlink" Target="http://www.pnhpminnesota.org/" TargetMode="External"/><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www.pnhp.org/"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7342" y="1379538"/>
            <a:ext cx="7772400" cy="2477498"/>
          </a:xfrm>
        </p:spPr>
        <p:txBody>
          <a:bodyPr>
            <a:normAutofit fontScale="90000"/>
          </a:bodyPr>
          <a:lstStyle/>
          <a:p>
            <a:r>
              <a:rPr lang="en-US" dirty="0" smtClean="0"/>
              <a:t>Emancipation in America for the early 21</a:t>
            </a:r>
            <a:r>
              <a:rPr lang="en-US" baseline="30000" dirty="0" smtClean="0"/>
              <a:t>st</a:t>
            </a:r>
            <a:r>
              <a:rPr lang="en-US" dirty="0" smtClean="0"/>
              <a:t> Century:</a:t>
            </a:r>
            <a:br>
              <a:rPr lang="en-US" dirty="0" smtClean="0"/>
            </a:br>
            <a:r>
              <a:rPr lang="en-US" dirty="0" smtClean="0"/>
              <a:t/>
            </a:r>
            <a:br>
              <a:rPr lang="en-US" dirty="0" smtClean="0"/>
            </a:br>
            <a:r>
              <a:rPr lang="en-US" dirty="0" smtClean="0"/>
              <a:t>Why No one should be a hostage to our health care system</a:t>
            </a:r>
            <a:endParaRPr lang="en-US" dirty="0"/>
          </a:p>
        </p:txBody>
      </p:sp>
      <p:sp>
        <p:nvSpPr>
          <p:cNvPr id="3" name="Subtitle 2"/>
          <p:cNvSpPr>
            <a:spLocks noGrp="1"/>
          </p:cNvSpPr>
          <p:nvPr>
            <p:ph type="subTitle" idx="1"/>
          </p:nvPr>
        </p:nvSpPr>
        <p:spPr>
          <a:xfrm>
            <a:off x="914400" y="4487333"/>
            <a:ext cx="6658563" cy="1618074"/>
          </a:xfrm>
        </p:spPr>
        <p:txBody>
          <a:bodyPr>
            <a:normAutofit/>
          </a:bodyPr>
          <a:lstStyle/>
          <a:p>
            <a:endParaRPr lang="en-US" sz="3200" dirty="0"/>
          </a:p>
        </p:txBody>
      </p:sp>
      <p:pic>
        <p:nvPicPr>
          <p:cNvPr id="4" name="Picture 3" descr="hostage.png.scaled500.png"/>
          <p:cNvPicPr>
            <a:picLocks noChangeAspect="1"/>
          </p:cNvPicPr>
          <p:nvPr/>
        </p:nvPicPr>
        <p:blipFill>
          <a:blip r:embed="rId2">
            <a:alphaModFix amt="16000"/>
          </a:blip>
          <a:stretch>
            <a:fillRect/>
          </a:stretch>
        </p:blipFill>
        <p:spPr>
          <a:xfrm>
            <a:off x="914400" y="3857036"/>
            <a:ext cx="6799453" cy="2823164"/>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1600200" y="609600"/>
            <a:ext cx="5638800" cy="2041525"/>
          </a:xfrm>
          <a:prstGeom prst="rect">
            <a:avLst/>
          </a:prstGeom>
          <a:noFill/>
          <a:ln w="9525">
            <a:noFill/>
            <a:miter lim="800000"/>
            <a:headEnd/>
            <a:tailEnd/>
          </a:ln>
        </p:spPr>
        <p:txBody>
          <a:bodyPr>
            <a:prstTxWarp prst="textNoShape">
              <a:avLst/>
            </a:prstTxWarp>
            <a:spAutoFit/>
          </a:bodyPr>
          <a:lstStyle/>
          <a:p>
            <a:pPr eaLnBrk="1" hangingPunct="1"/>
            <a:r>
              <a:rPr lang="en-US" sz="3200">
                <a:latin typeface="Constantia" charset="0"/>
              </a:rPr>
              <a:t>The U.S. health care system becomes a more embarrassing disaster each year…</a:t>
            </a:r>
          </a:p>
          <a:p>
            <a:pPr eaLnBrk="1" hangingPunct="1"/>
            <a:r>
              <a:rPr lang="en-US" sz="3200">
                <a:solidFill>
                  <a:schemeClr val="bg1"/>
                </a:solidFill>
                <a:latin typeface="Constantia" charset="0"/>
              </a:rPr>
              <a:t>	</a:t>
            </a:r>
            <a:r>
              <a:rPr lang="en-US" sz="2800">
                <a:solidFill>
                  <a:schemeClr val="bg1"/>
                </a:solidFill>
                <a:latin typeface="Constantia" charset="0"/>
              </a:rPr>
              <a:t>	</a:t>
            </a:r>
          </a:p>
        </p:txBody>
      </p:sp>
      <p:sp>
        <p:nvSpPr>
          <p:cNvPr id="4099" name="TextBox 2"/>
          <p:cNvSpPr txBox="1">
            <a:spLocks noChangeArrowheads="1"/>
          </p:cNvSpPr>
          <p:nvPr/>
        </p:nvSpPr>
        <p:spPr bwMode="auto">
          <a:xfrm>
            <a:off x="3733800" y="2178050"/>
            <a:ext cx="5105400" cy="701675"/>
          </a:xfrm>
          <a:prstGeom prst="rect">
            <a:avLst/>
          </a:prstGeom>
          <a:noFill/>
          <a:ln w="9525">
            <a:noFill/>
            <a:miter lim="800000"/>
            <a:headEnd/>
            <a:tailEnd/>
          </a:ln>
        </p:spPr>
        <p:txBody>
          <a:bodyPr>
            <a:prstTxWarp prst="textNoShape">
              <a:avLst/>
            </a:prstTxWarp>
            <a:spAutoFit/>
          </a:bodyPr>
          <a:lstStyle/>
          <a:p>
            <a:pPr eaLnBrk="1" hangingPunct="1"/>
            <a:r>
              <a:rPr lang="en-US" sz="2000">
                <a:solidFill>
                  <a:schemeClr val="accent2"/>
                </a:solidFill>
                <a:latin typeface="Constantia" charset="0"/>
              </a:rPr>
              <a:t>— Donald Kennedy; former editor </a:t>
            </a:r>
            <a:r>
              <a:rPr lang="en-US" sz="2000" i="1">
                <a:solidFill>
                  <a:schemeClr val="accent2"/>
                </a:solidFill>
                <a:latin typeface="Constantia" charset="0"/>
              </a:rPr>
              <a:t>Science</a:t>
            </a:r>
            <a:r>
              <a:rPr lang="en-US" sz="2000">
                <a:solidFill>
                  <a:schemeClr val="accent2"/>
                </a:solidFill>
                <a:latin typeface="Constantia" charset="0"/>
              </a:rPr>
              <a:t>, August 15, 2003</a:t>
            </a:r>
          </a:p>
        </p:txBody>
      </p:sp>
      <p:sp>
        <p:nvSpPr>
          <p:cNvPr id="4100" name="TextBox 3"/>
          <p:cNvSpPr txBox="1">
            <a:spLocks noChangeArrowheads="1"/>
          </p:cNvSpPr>
          <p:nvPr/>
        </p:nvSpPr>
        <p:spPr bwMode="auto">
          <a:xfrm>
            <a:off x="1676400" y="3048000"/>
            <a:ext cx="5562600" cy="1554163"/>
          </a:xfrm>
          <a:prstGeom prst="rect">
            <a:avLst/>
          </a:prstGeom>
          <a:noFill/>
          <a:ln w="9525">
            <a:noFill/>
            <a:miter lim="800000"/>
            <a:headEnd/>
            <a:tailEnd/>
          </a:ln>
        </p:spPr>
        <p:txBody>
          <a:bodyPr>
            <a:prstTxWarp prst="textNoShape">
              <a:avLst/>
            </a:prstTxWarp>
            <a:spAutoFit/>
          </a:bodyPr>
          <a:lstStyle/>
          <a:p>
            <a:pPr eaLnBrk="1" hangingPunct="1"/>
            <a:r>
              <a:rPr lang="en-US" sz="3200">
                <a:latin typeface="Constantia" charset="0"/>
              </a:rPr>
              <a:t>America has the best health care system in the world, pure and simple.</a:t>
            </a:r>
          </a:p>
        </p:txBody>
      </p:sp>
      <p:sp>
        <p:nvSpPr>
          <p:cNvPr id="4101" name="TextBox 4"/>
          <p:cNvSpPr txBox="1">
            <a:spLocks noChangeArrowheads="1"/>
          </p:cNvSpPr>
          <p:nvPr/>
        </p:nvSpPr>
        <p:spPr bwMode="auto">
          <a:xfrm>
            <a:off x="3581400" y="4343400"/>
            <a:ext cx="5029200" cy="701675"/>
          </a:xfrm>
          <a:prstGeom prst="rect">
            <a:avLst/>
          </a:prstGeom>
          <a:noFill/>
          <a:ln w="9525">
            <a:noFill/>
            <a:miter lim="800000"/>
            <a:headEnd/>
            <a:tailEnd/>
          </a:ln>
        </p:spPr>
        <p:txBody>
          <a:bodyPr>
            <a:prstTxWarp prst="textNoShape">
              <a:avLst/>
            </a:prstTxWarp>
            <a:spAutoFit/>
          </a:bodyPr>
          <a:lstStyle/>
          <a:p>
            <a:pPr eaLnBrk="1" hangingPunct="1"/>
            <a:r>
              <a:rPr lang="en-US" sz="2000">
                <a:solidFill>
                  <a:schemeClr val="accent2"/>
                </a:solidFill>
                <a:latin typeface="Constantia" charset="0"/>
              </a:rPr>
              <a:t>— President George W. Bush, addressing the American Hospital Association, May 1, 2006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subTitle" idx="4294967295"/>
          </p:nvPr>
        </p:nvSpPr>
        <p:spPr>
          <a:xfrm>
            <a:off x="1905000" y="3886200"/>
            <a:ext cx="7239000" cy="1752600"/>
          </a:xfrm>
        </p:spPr>
        <p:txBody>
          <a:bodyPr/>
          <a:lstStyle/>
          <a:p>
            <a:pPr marL="0" indent="0" algn="ctr" eaLnBrk="1" hangingPunct="1">
              <a:buFontTx/>
              <a:buNone/>
            </a:pPr>
            <a:r>
              <a:rPr lang="en-US" dirty="0"/>
              <a:t>                             </a:t>
            </a:r>
            <a:r>
              <a:rPr lang="en-US" dirty="0" smtClean="0"/>
              <a:t> </a:t>
            </a:r>
            <a:endParaRPr lang="en-US" dirty="0"/>
          </a:p>
        </p:txBody>
      </p:sp>
      <p:sp>
        <p:nvSpPr>
          <p:cNvPr id="6" name="TextBox 5"/>
          <p:cNvSpPr txBox="1"/>
          <p:nvPr/>
        </p:nvSpPr>
        <p:spPr>
          <a:xfrm>
            <a:off x="782987" y="563343"/>
            <a:ext cx="7352440" cy="1631216"/>
          </a:xfrm>
          <a:prstGeom prst="rect">
            <a:avLst/>
          </a:prstGeom>
          <a:noFill/>
        </p:spPr>
        <p:txBody>
          <a:bodyPr wrap="square" rtlCol="0">
            <a:spAutoFit/>
          </a:bodyPr>
          <a:lstStyle/>
          <a:p>
            <a:r>
              <a:rPr lang="en-US" sz="2000" dirty="0" smtClean="0"/>
              <a:t>Every weekend in America thousands of individuals have to resort to backyard fundraising events to raise funds for medical expenditures.</a:t>
            </a:r>
          </a:p>
          <a:p>
            <a:endParaRPr lang="en-US" sz="2000" dirty="0" smtClean="0"/>
          </a:p>
          <a:p>
            <a:r>
              <a:rPr lang="en-US" sz="2000" dirty="0" smtClean="0"/>
              <a:t>The vast majority who resort to these desperate measures possess their own private health insurance</a:t>
            </a:r>
            <a:r>
              <a:rPr lang="en-US" dirty="0" smtClean="0"/>
              <a:t>.</a:t>
            </a:r>
            <a:endParaRPr lang="en-US" dirty="0"/>
          </a:p>
        </p:txBody>
      </p:sp>
      <p:pic>
        <p:nvPicPr>
          <p:cNvPr id="8" name="Picture 7" descr="kyrawalsh.jpg"/>
          <p:cNvPicPr>
            <a:picLocks noChangeAspect="1"/>
          </p:cNvPicPr>
          <p:nvPr/>
        </p:nvPicPr>
        <p:blipFill>
          <a:blip r:embed="rId3"/>
          <a:stretch>
            <a:fillRect/>
          </a:stretch>
        </p:blipFill>
        <p:spPr>
          <a:xfrm>
            <a:off x="1827715" y="2244486"/>
            <a:ext cx="6151352" cy="461351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341" y="324639"/>
            <a:ext cx="8213813" cy="5016758"/>
          </a:xfrm>
          <a:prstGeom prst="rect">
            <a:avLst/>
          </a:prstGeom>
          <a:noFill/>
        </p:spPr>
        <p:txBody>
          <a:bodyPr wrap="square" rtlCol="0">
            <a:spAutoFit/>
          </a:bodyPr>
          <a:lstStyle/>
          <a:p>
            <a:r>
              <a:rPr lang="en-US" sz="2000" dirty="0" smtClean="0"/>
              <a:t>The private insurance system for delivery of health care in the USA is unable to meet the public need</a:t>
            </a:r>
          </a:p>
          <a:p>
            <a:endParaRPr lang="en-US" sz="2000" dirty="0" smtClean="0"/>
          </a:p>
          <a:p>
            <a:r>
              <a:rPr lang="en-US" sz="2000" dirty="0" smtClean="0"/>
              <a:t>It’s business plan is in direct conflict with the public’s interest and cannot be sustained</a:t>
            </a:r>
          </a:p>
          <a:p>
            <a:endParaRPr lang="en-US" sz="2000" dirty="0" smtClean="0"/>
          </a:p>
          <a:p>
            <a:r>
              <a:rPr lang="en-US" sz="2000" dirty="0" smtClean="0"/>
              <a:t>Reasons: </a:t>
            </a:r>
          </a:p>
          <a:p>
            <a:endParaRPr lang="en-US" sz="2000" dirty="0" smtClean="0"/>
          </a:p>
          <a:p>
            <a:r>
              <a:rPr lang="en-US" sz="2000" dirty="0" smtClean="0"/>
              <a:t>Private insurance averages 30 % for administrative costs (vs. 3% for the </a:t>
            </a:r>
            <a:r>
              <a:rPr lang="en-US" sz="2000" dirty="0" err="1" smtClean="0"/>
              <a:t>VA,Medicare</a:t>
            </a:r>
            <a:r>
              <a:rPr lang="en-US" sz="2000" dirty="0" smtClean="0"/>
              <a:t> public systems.</a:t>
            </a:r>
          </a:p>
          <a:p>
            <a:endParaRPr lang="en-US" sz="2000" dirty="0" smtClean="0"/>
          </a:p>
          <a:p>
            <a:r>
              <a:rPr lang="en-US" sz="2000" dirty="0" smtClean="0"/>
              <a:t>Despite being subsidized 60% by the taxpayer, private insurance premiums continue to soar well beyond the actual cost of care</a:t>
            </a:r>
          </a:p>
          <a:p>
            <a:endParaRPr lang="en-US" sz="2000" dirty="0" smtClean="0"/>
          </a:p>
          <a:p>
            <a:r>
              <a:rPr lang="en-US" sz="2000" dirty="0" smtClean="0"/>
              <a:t>In the last 30 years with private insurance companies basically running our health care system, quality and access has to continue to erode</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1" name="Picture 10" descr="PNHPlogo"/>
          <p:cNvPicPr>
            <a:picLocks noGrp="1" noChangeAspect="1" noChangeArrowheads="1"/>
          </p:cNvPicPr>
          <p:nvPr>
            <p:ph type="title"/>
          </p:nvPr>
        </p:nvPicPr>
        <p:blipFill>
          <a:blip r:embed="rId2"/>
          <a:srcRect l="-46806" r="-46806"/>
          <a:stretch>
            <a:fillRect/>
          </a:stretch>
        </p:blipFill>
        <p:spPr>
          <a:noFill/>
        </p:spPr>
      </p:pic>
      <p:sp>
        <p:nvSpPr>
          <p:cNvPr id="6151" name="Rectangle 7"/>
          <p:cNvSpPr>
            <a:spLocks noGrp="1" noChangeArrowheads="1"/>
          </p:cNvSpPr>
          <p:nvPr>
            <p:ph idx="1"/>
          </p:nvPr>
        </p:nvSpPr>
        <p:spPr>
          <a:xfrm>
            <a:off x="457200" y="1798638"/>
            <a:ext cx="8229600" cy="4906962"/>
          </a:xfrm>
        </p:spPr>
        <p:txBody>
          <a:bodyPr/>
          <a:lstStyle/>
          <a:p>
            <a:pPr eaLnBrk="1" hangingPunct="1">
              <a:buFontTx/>
              <a:buNone/>
            </a:pPr>
            <a:r>
              <a:rPr lang="en-US"/>
              <a:t>- National research &amp; education organization of ~ 18,000 members advocating universal, comprehensive, single-payer health insurance </a:t>
            </a:r>
          </a:p>
          <a:p>
            <a:pPr eaLnBrk="1" hangingPunct="1">
              <a:buFontTx/>
              <a:buChar char="-"/>
            </a:pPr>
            <a:r>
              <a:rPr lang="en-US"/>
              <a:t>Single-payer care provides a more cost efficient and equitable way to administer high-quality health care</a:t>
            </a:r>
          </a:p>
          <a:p>
            <a:pPr eaLnBrk="1" hangingPunct="1">
              <a:buFontTx/>
              <a:buChar char="-"/>
            </a:pPr>
            <a:r>
              <a:rPr lang="en-US"/>
              <a:t>“…access to high-quality health care is a right of all people…”</a:t>
            </a:r>
          </a:p>
          <a:p>
            <a:pPr eaLnBrk="1" hangingPunct="1">
              <a:buFontTx/>
              <a:buChar char="-"/>
            </a:pPr>
            <a:endParaRPr lang="en-US"/>
          </a:p>
          <a:p>
            <a:pPr eaLnBrk="1" hangingPunct="1">
              <a:buFontTx/>
              <a:buChar cha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6200"/>
            <a:ext cx="8229600" cy="1143000"/>
          </a:xfrm>
        </p:spPr>
        <p:txBody>
          <a:bodyPr/>
          <a:lstStyle/>
          <a:p>
            <a:pPr eaLnBrk="1" hangingPunct="1"/>
            <a:r>
              <a:rPr lang="en-US"/>
              <a:t>Objectives</a:t>
            </a:r>
          </a:p>
        </p:txBody>
      </p:sp>
      <p:sp>
        <p:nvSpPr>
          <p:cNvPr id="8195" name="Rectangle 3"/>
          <p:cNvSpPr>
            <a:spLocks noGrp="1" noChangeArrowheads="1"/>
          </p:cNvSpPr>
          <p:nvPr>
            <p:ph idx="1"/>
          </p:nvPr>
        </p:nvSpPr>
        <p:spPr>
          <a:xfrm>
            <a:off x="457200" y="1219200"/>
            <a:ext cx="8229600" cy="4525963"/>
          </a:xfrm>
        </p:spPr>
        <p:txBody>
          <a:bodyPr/>
          <a:lstStyle/>
          <a:p>
            <a:pPr eaLnBrk="1" hangingPunct="1"/>
            <a:r>
              <a:rPr lang="en-US"/>
              <a:t>Distinguish single-payer healthcare reform from the ACA</a:t>
            </a:r>
          </a:p>
          <a:p>
            <a:pPr eaLnBrk="1" hangingPunct="1"/>
            <a:r>
              <a:rPr lang="en-US"/>
              <a:t>Define the problems of uninsurance and underinsurance </a:t>
            </a:r>
          </a:p>
          <a:p>
            <a:pPr eaLnBrk="1" hangingPunct="1"/>
            <a:r>
              <a:rPr lang="en-US"/>
              <a:t>Compare healthcare cost &amp; quality of the US to other industrialized nations</a:t>
            </a:r>
          </a:p>
          <a:p>
            <a:pPr eaLnBrk="1" hangingPunct="1"/>
            <a:r>
              <a:rPr lang="en-US"/>
              <a:t>Introduce the Minnesota single-payer movement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lstStyle/>
          <a:p>
            <a:pPr eaLnBrk="1" hangingPunct="1"/>
            <a:r>
              <a:rPr lang="en-US"/>
              <a:t>Definitions</a:t>
            </a:r>
          </a:p>
        </p:txBody>
      </p:sp>
      <p:sp>
        <p:nvSpPr>
          <p:cNvPr id="288771" name="Rectangle 3"/>
          <p:cNvSpPr>
            <a:spLocks noGrp="1" noChangeArrowheads="1"/>
          </p:cNvSpPr>
          <p:nvPr>
            <p:ph idx="1"/>
          </p:nvPr>
        </p:nvSpPr>
        <p:spPr>
          <a:xfrm>
            <a:off x="609600" y="1143000"/>
            <a:ext cx="5562600" cy="5486400"/>
          </a:xfrm>
        </p:spPr>
        <p:txBody>
          <a:bodyPr>
            <a:normAutofit/>
          </a:bodyPr>
          <a:lstStyle/>
          <a:p>
            <a:pPr eaLnBrk="1" hangingPunct="1">
              <a:lnSpc>
                <a:spcPct val="90000"/>
              </a:lnSpc>
            </a:pPr>
            <a:r>
              <a:rPr lang="en-US" sz="3300" b="1" u="sng"/>
              <a:t>Universal health care</a:t>
            </a:r>
            <a:endParaRPr lang="en-US" sz="3300"/>
          </a:p>
          <a:p>
            <a:pPr lvl="1" eaLnBrk="1" hangingPunct="1">
              <a:lnSpc>
                <a:spcPct val="90000"/>
              </a:lnSpc>
            </a:pPr>
            <a:r>
              <a:rPr lang="en-US" sz="3200" b="1"/>
              <a:t>Access for all </a:t>
            </a:r>
          </a:p>
          <a:p>
            <a:pPr lvl="1" eaLnBrk="1" hangingPunct="1">
              <a:lnSpc>
                <a:spcPct val="90000"/>
              </a:lnSpc>
            </a:pPr>
            <a:r>
              <a:rPr lang="en-US" sz="3200" b="1"/>
              <a:t>Doesn’t specify how</a:t>
            </a:r>
            <a:endParaRPr lang="en-US" sz="2400"/>
          </a:p>
          <a:p>
            <a:pPr eaLnBrk="1" hangingPunct="1">
              <a:lnSpc>
                <a:spcPct val="90000"/>
              </a:lnSpc>
            </a:pPr>
            <a:r>
              <a:rPr lang="en-US" sz="3300" b="1" u="sng"/>
              <a:t>Socialized medicine</a:t>
            </a:r>
            <a:endParaRPr lang="en-US" sz="2900"/>
          </a:p>
          <a:p>
            <a:pPr lvl="1" eaLnBrk="1" hangingPunct="1">
              <a:lnSpc>
                <a:spcPct val="90000"/>
              </a:lnSpc>
            </a:pPr>
            <a:r>
              <a:rPr lang="en-US" sz="3200" b="1"/>
              <a:t>Publicly financed</a:t>
            </a:r>
          </a:p>
          <a:p>
            <a:pPr lvl="1" eaLnBrk="1" hangingPunct="1">
              <a:lnSpc>
                <a:spcPct val="90000"/>
              </a:lnSpc>
            </a:pPr>
            <a:r>
              <a:rPr lang="en-US" sz="3200" b="1"/>
              <a:t>Publicly owned</a:t>
            </a:r>
            <a:endParaRPr lang="en-US" sz="2400"/>
          </a:p>
          <a:p>
            <a:pPr eaLnBrk="1" hangingPunct="1">
              <a:lnSpc>
                <a:spcPct val="90000"/>
              </a:lnSpc>
            </a:pPr>
            <a:r>
              <a:rPr lang="en-US" sz="3300" b="1" u="sng"/>
              <a:t>Single-payer system</a:t>
            </a:r>
            <a:endParaRPr lang="en-US" sz="2900"/>
          </a:p>
          <a:p>
            <a:pPr lvl="1" eaLnBrk="1" hangingPunct="1">
              <a:lnSpc>
                <a:spcPct val="90000"/>
              </a:lnSpc>
            </a:pPr>
            <a:r>
              <a:rPr lang="en-US" sz="3200" b="1"/>
              <a:t>Publicly financed</a:t>
            </a:r>
          </a:p>
          <a:p>
            <a:pPr lvl="1" eaLnBrk="1" hangingPunct="1">
              <a:lnSpc>
                <a:spcPct val="90000"/>
              </a:lnSpc>
            </a:pPr>
            <a:r>
              <a:rPr lang="en-US" sz="3200" b="1"/>
              <a:t>Privately owned (delivered)</a:t>
            </a:r>
          </a:p>
          <a:p>
            <a:pPr eaLnBrk="1" hangingPunct="1">
              <a:lnSpc>
                <a:spcPct val="90000"/>
              </a:lnSpc>
            </a:pPr>
            <a:endParaRPr lang="en-US"/>
          </a:p>
        </p:txBody>
      </p:sp>
      <p:pic>
        <p:nvPicPr>
          <p:cNvPr id="288773" name="Picture 5" descr="uk-lgflag"/>
          <p:cNvPicPr>
            <a:picLocks noChangeAspect="1" noChangeArrowheads="1"/>
          </p:cNvPicPr>
          <p:nvPr/>
        </p:nvPicPr>
        <p:blipFill>
          <a:blip r:embed="rId3"/>
          <a:srcRect/>
          <a:stretch>
            <a:fillRect/>
          </a:stretch>
        </p:blipFill>
        <p:spPr bwMode="auto">
          <a:xfrm>
            <a:off x="6172200" y="3124200"/>
            <a:ext cx="2590800" cy="1295400"/>
          </a:xfrm>
          <a:prstGeom prst="rect">
            <a:avLst/>
          </a:prstGeom>
          <a:noFill/>
          <a:ln w="9525">
            <a:noFill/>
            <a:miter lim="800000"/>
            <a:headEnd/>
            <a:tailEnd/>
          </a:ln>
        </p:spPr>
      </p:pic>
      <p:pic>
        <p:nvPicPr>
          <p:cNvPr id="288775" name="Picture 7" descr="canada_flag"/>
          <p:cNvPicPr>
            <a:picLocks noChangeAspect="1" noChangeArrowheads="1"/>
          </p:cNvPicPr>
          <p:nvPr/>
        </p:nvPicPr>
        <p:blipFill>
          <a:blip r:embed="rId4"/>
          <a:srcRect/>
          <a:stretch>
            <a:fillRect/>
          </a:stretch>
        </p:blipFill>
        <p:spPr bwMode="auto">
          <a:xfrm>
            <a:off x="6172200" y="4876800"/>
            <a:ext cx="2743200" cy="1360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8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8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87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87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877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8877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8771">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8771">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8771">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88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52400"/>
            <a:ext cx="8229600" cy="1143000"/>
          </a:xfrm>
        </p:spPr>
        <p:txBody>
          <a:bodyPr/>
          <a:lstStyle/>
          <a:p>
            <a:pPr eaLnBrk="1" hangingPunct="1"/>
            <a:r>
              <a:rPr lang="en-US"/>
              <a:t>What is Single Payer?</a:t>
            </a:r>
          </a:p>
        </p:txBody>
      </p:sp>
      <p:sp>
        <p:nvSpPr>
          <p:cNvPr id="136195" name="Rectangle 3"/>
          <p:cNvSpPr>
            <a:spLocks noGrp="1" noChangeArrowheads="1"/>
          </p:cNvSpPr>
          <p:nvPr>
            <p:ph idx="1"/>
          </p:nvPr>
        </p:nvSpPr>
        <p:spPr>
          <a:xfrm>
            <a:off x="228600" y="1295400"/>
            <a:ext cx="8686800" cy="4525963"/>
          </a:xfrm>
        </p:spPr>
        <p:txBody>
          <a:bodyPr/>
          <a:lstStyle/>
          <a:p>
            <a:pPr eaLnBrk="1" hangingPunct="1"/>
            <a:r>
              <a:rPr lang="en-US"/>
              <a:t>Hospitals &amp; clinics now bill &gt; 1000 payers (insurers)</a:t>
            </a:r>
          </a:p>
          <a:p>
            <a:pPr eaLnBrk="1" hangingPunct="1"/>
            <a:r>
              <a:rPr lang="en-US"/>
              <a:t>In a single-payer system, </a:t>
            </a:r>
            <a:r>
              <a:rPr lang="en-US" i="1"/>
              <a:t>there would be no private health insurance</a:t>
            </a:r>
          </a:p>
          <a:p>
            <a:pPr eaLnBrk="1" hangingPunct="1"/>
            <a:r>
              <a:rPr lang="en-US"/>
              <a:t>Recovery of $400 billion annually due to drastically reduced administrative costs</a:t>
            </a:r>
          </a:p>
          <a:p>
            <a:pPr eaLnBrk="1" hangingPunct="1">
              <a:buFontTx/>
              <a:buNone/>
            </a:pPr>
            <a:endParaRPr lang="en-US"/>
          </a:p>
          <a:p>
            <a:pPr eaLnBrk="1" hangingPunct="1"/>
            <a:endParaRPr lang="en-US" u="sng"/>
          </a:p>
          <a:p>
            <a:pPr eaLnBrk="1" hangingPunct="1"/>
            <a:endParaRPr lang="en-US"/>
          </a:p>
          <a:p>
            <a:pPr eaLnBrk="1" hangingPunct="1"/>
            <a:endParaRPr lang="en-US"/>
          </a:p>
        </p:txBody>
      </p:sp>
      <p:sp>
        <p:nvSpPr>
          <p:cNvPr id="10244" name="Rectangle 4"/>
          <p:cNvSpPr>
            <a:spLocks noChangeArrowheads="1"/>
          </p:cNvSpPr>
          <p:nvPr/>
        </p:nvSpPr>
        <p:spPr bwMode="auto">
          <a:xfrm>
            <a:off x="457200" y="1600200"/>
            <a:ext cx="8229600" cy="4525963"/>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FontTx/>
              <a:buChar char="•"/>
            </a:pPr>
            <a:endParaRPr lang="en-US" sz="3200"/>
          </a:p>
        </p:txBody>
      </p:sp>
      <p:sp>
        <p:nvSpPr>
          <p:cNvPr id="10245" name="Text Box 5"/>
          <p:cNvSpPr txBox="1">
            <a:spLocks noChangeArrowheads="1"/>
          </p:cNvSpPr>
          <p:nvPr/>
        </p:nvSpPr>
        <p:spPr bwMode="auto">
          <a:xfrm>
            <a:off x="381000" y="5638800"/>
            <a:ext cx="6705600" cy="366713"/>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p>
        </p:txBody>
      </p:sp>
      <p:sp>
        <p:nvSpPr>
          <p:cNvPr id="10246" name="Text Box 6"/>
          <p:cNvSpPr txBox="1">
            <a:spLocks noChangeArrowheads="1"/>
          </p:cNvSpPr>
          <p:nvPr/>
        </p:nvSpPr>
        <p:spPr bwMode="auto">
          <a:xfrm>
            <a:off x="381000" y="6019800"/>
            <a:ext cx="8305800" cy="10541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(Steffie Woolhandler et al., “Costs of Health Care Administration in the United States and Canada,” </a:t>
            </a:r>
            <a:r>
              <a:rPr lang="en-US" b="1" i="1"/>
              <a:t>New England Journal of Medicine</a:t>
            </a:r>
            <a:r>
              <a:rPr lang="en-US"/>
              <a:t> 2003;349:768-75).</a:t>
            </a:r>
          </a:p>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6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6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66210"/>
          </a:xfrm>
        </p:spPr>
        <p:txBody>
          <a:bodyPr>
            <a:normAutofit fontScale="90000"/>
          </a:bodyPr>
          <a:lstStyle/>
          <a:p>
            <a:r>
              <a:rPr lang="en-US" dirty="0" smtClean="0">
                <a:solidFill>
                  <a:srgbClr val="FF0000"/>
                </a:solidFill>
              </a:rPr>
              <a:t>Adopting a “public” health system is creation of socialized medicine and places the government between you and your doctor”</a:t>
            </a:r>
            <a:endParaRPr lang="en-US" dirty="0">
              <a:solidFill>
                <a:srgbClr val="FF0000"/>
              </a:solidFill>
            </a:endParaRPr>
          </a:p>
        </p:txBody>
      </p:sp>
      <p:sp>
        <p:nvSpPr>
          <p:cNvPr id="3" name="Content Placeholder 2"/>
          <p:cNvSpPr>
            <a:spLocks noGrp="1"/>
          </p:cNvSpPr>
          <p:nvPr>
            <p:ph idx="1"/>
          </p:nvPr>
        </p:nvSpPr>
        <p:spPr>
          <a:xfrm>
            <a:off x="457200" y="4124826"/>
            <a:ext cx="8229600" cy="2001337"/>
          </a:xfrm>
        </p:spPr>
        <p:txBody>
          <a:bodyPr>
            <a:normAutofit lnSpcReduction="10000"/>
          </a:bodyPr>
          <a:lstStyle/>
          <a:p>
            <a:r>
              <a:rPr lang="en-US" dirty="0" smtClean="0"/>
              <a:t>This is pure rhetoric and is untrue: compare the situation VS. Medicare and VA.</a:t>
            </a:r>
          </a:p>
          <a:p>
            <a:r>
              <a:rPr lang="en-US" dirty="0" smtClean="0"/>
              <a:t>My personal experience as a Canadian physician proves that this is just </a:t>
            </a:r>
            <a:r>
              <a:rPr lang="en-US" dirty="0" err="1" smtClean="0"/>
              <a:t>propoganda</a:t>
            </a:r>
            <a:endParaRPr lang="en-US" dirty="0"/>
          </a:p>
        </p:txBody>
      </p:sp>
      <p:pic>
        <p:nvPicPr>
          <p:cNvPr id="4" name="Picture 3" descr="foxnews-300x287.jpg"/>
          <p:cNvPicPr>
            <a:picLocks noChangeAspect="1"/>
          </p:cNvPicPr>
          <p:nvPr/>
        </p:nvPicPr>
        <p:blipFill>
          <a:blip r:embed="rId2">
            <a:alphaModFix amt="16000"/>
          </a:blip>
          <a:stretch>
            <a:fillRect/>
          </a:stretch>
        </p:blipFill>
        <p:spPr>
          <a:xfrm>
            <a:off x="3314889" y="2597111"/>
            <a:ext cx="6324222" cy="442082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p:spPr>
        <p:txBody>
          <a:bodyPr rIns="38100"/>
          <a:lstStyle/>
          <a:p>
            <a:pPr eaLnBrk="1" hangingPunct="1"/>
            <a:r>
              <a:rPr lang="en-US"/>
              <a:t>Why Single-Payer?</a:t>
            </a:r>
          </a:p>
        </p:txBody>
      </p:sp>
      <p:sp>
        <p:nvSpPr>
          <p:cNvPr id="11267" name="AutoShape 3"/>
          <p:cNvSpPr>
            <a:spLocks/>
          </p:cNvSpPr>
          <p:nvPr/>
        </p:nvSpPr>
        <p:spPr bwMode="auto">
          <a:xfrm>
            <a:off x="3124200" y="1917700"/>
            <a:ext cx="2806700" cy="2806700"/>
          </a:xfrm>
          <a:prstGeom prst="triangle">
            <a:avLst>
              <a:gd name="adj" fmla="val 50000"/>
            </a:avLst>
          </a:prstGeom>
          <a:blipFill dpi="0" rotWithShape="0">
            <a:blip r:embed="rId3"/>
            <a:srcRect/>
            <a:tile tx="0" ty="0" sx="100000" sy="100000" flip="none" algn="tl"/>
          </a:blipFill>
          <a:ln w="25400">
            <a:noFill/>
            <a:miter lim="800000"/>
            <a:headEnd/>
            <a:tailEnd/>
          </a:ln>
        </p:spPr>
        <p:txBody>
          <a:bodyPr lIns="0" tIns="0" rIns="0" bIns="0">
            <a:prstTxWarp prst="textNoShape">
              <a:avLst/>
            </a:prstTxWarp>
          </a:bodyPr>
          <a:lstStyle/>
          <a:p>
            <a:endParaRPr lang="en-US"/>
          </a:p>
        </p:txBody>
      </p:sp>
      <p:sp>
        <p:nvSpPr>
          <p:cNvPr id="11268" name="Rectangle 4"/>
          <p:cNvSpPr>
            <a:spLocks/>
          </p:cNvSpPr>
          <p:nvPr/>
        </p:nvSpPr>
        <p:spPr bwMode="auto">
          <a:xfrm>
            <a:off x="5975350" y="4694238"/>
            <a:ext cx="1263650" cy="487362"/>
          </a:xfrm>
          <a:prstGeom prst="rect">
            <a:avLst/>
          </a:prstGeom>
          <a:noFill/>
          <a:ln w="12700">
            <a:noFill/>
            <a:miter lim="800000"/>
            <a:headEnd/>
            <a:tailEnd/>
          </a:ln>
        </p:spPr>
        <p:txBody>
          <a:bodyPr wrap="none" lIns="0" tIns="0" rIns="0" bIns="0" anchor="ctr">
            <a:prstTxWarp prst="textNoShape">
              <a:avLst/>
            </a:prstTxWarp>
            <a:spAutoFit/>
          </a:bodyPr>
          <a:lstStyle/>
          <a:p>
            <a:pPr algn="ctr" eaLnBrk="1" hangingPunct="1"/>
            <a:r>
              <a:rPr lang="en-US" sz="3200">
                <a:latin typeface="Gill Sans" charset="0"/>
                <a:ea typeface="ＭＳ Ｐゴシック" charset="-128"/>
                <a:cs typeface="ＭＳ Ｐゴシック" charset="-128"/>
                <a:sym typeface="Gill Sans" charset="0"/>
              </a:rPr>
              <a:t>Quality</a:t>
            </a:r>
          </a:p>
        </p:txBody>
      </p:sp>
      <p:sp>
        <p:nvSpPr>
          <p:cNvPr id="11269" name="Rectangle 5"/>
          <p:cNvSpPr>
            <a:spLocks/>
          </p:cNvSpPr>
          <p:nvPr/>
        </p:nvSpPr>
        <p:spPr bwMode="auto">
          <a:xfrm>
            <a:off x="3917950" y="1371600"/>
            <a:ext cx="1309688" cy="487363"/>
          </a:xfrm>
          <a:prstGeom prst="rect">
            <a:avLst/>
          </a:prstGeom>
          <a:noFill/>
          <a:ln w="12700">
            <a:noFill/>
            <a:miter lim="800000"/>
            <a:headEnd/>
            <a:tailEnd/>
          </a:ln>
        </p:spPr>
        <p:txBody>
          <a:bodyPr wrap="none" lIns="0" tIns="0" rIns="0" bIns="0" anchor="ctr">
            <a:prstTxWarp prst="textNoShape">
              <a:avLst/>
            </a:prstTxWarp>
            <a:spAutoFit/>
          </a:bodyPr>
          <a:lstStyle/>
          <a:p>
            <a:pPr algn="ctr" eaLnBrk="1" hangingPunct="1"/>
            <a:r>
              <a:rPr lang="en-US" sz="3200">
                <a:latin typeface="Gill Sans" charset="0"/>
                <a:ea typeface="ＭＳ Ｐゴシック" charset="-128"/>
                <a:cs typeface="ＭＳ Ｐゴシック" charset="-128"/>
                <a:sym typeface="Gill Sans" charset="0"/>
              </a:rPr>
              <a:t>Access</a:t>
            </a:r>
          </a:p>
        </p:txBody>
      </p:sp>
      <p:sp>
        <p:nvSpPr>
          <p:cNvPr id="11270" name="Rectangle 6"/>
          <p:cNvSpPr>
            <a:spLocks/>
          </p:cNvSpPr>
          <p:nvPr/>
        </p:nvSpPr>
        <p:spPr bwMode="auto">
          <a:xfrm>
            <a:off x="2136775" y="4648200"/>
            <a:ext cx="835025" cy="487363"/>
          </a:xfrm>
          <a:prstGeom prst="rect">
            <a:avLst/>
          </a:prstGeom>
          <a:noFill/>
          <a:ln w="12700">
            <a:noFill/>
            <a:miter lim="800000"/>
            <a:headEnd/>
            <a:tailEnd/>
          </a:ln>
        </p:spPr>
        <p:txBody>
          <a:bodyPr wrap="none" lIns="0" tIns="0" rIns="0" bIns="0" anchor="ctr">
            <a:prstTxWarp prst="textNoShape">
              <a:avLst/>
            </a:prstTxWarp>
            <a:spAutoFit/>
          </a:bodyPr>
          <a:lstStyle/>
          <a:p>
            <a:pPr algn="ctr" eaLnBrk="1" hangingPunct="1"/>
            <a:r>
              <a:rPr lang="en-US" sz="3200">
                <a:latin typeface="Gill Sans" charset="0"/>
                <a:ea typeface="ＭＳ Ｐゴシック" charset="-128"/>
                <a:cs typeface="ＭＳ Ｐゴシック" charset="-128"/>
                <a:sym typeface="Gill Sans" charset="0"/>
              </a:rPr>
              <a:t>Cost</a:t>
            </a:r>
          </a:p>
        </p:txBody>
      </p:sp>
      <p:sp>
        <p:nvSpPr>
          <p:cNvPr id="11271" name="Rectangle 8"/>
          <p:cNvSpPr>
            <a:spLocks noChangeArrowheads="1"/>
          </p:cNvSpPr>
          <p:nvPr/>
        </p:nvSpPr>
        <p:spPr bwMode="auto">
          <a:xfrm>
            <a:off x="3429000" y="2501900"/>
            <a:ext cx="2133600" cy="1917700"/>
          </a:xfrm>
          <a:prstGeom prst="rect">
            <a:avLst/>
          </a:prstGeom>
          <a:noFill/>
          <a:ln w="9525">
            <a:noFill/>
            <a:miter lim="800000"/>
            <a:headEnd/>
            <a:tailEnd/>
          </a:ln>
        </p:spPr>
        <p:txBody>
          <a:bodyPr>
            <a:prstTxWarp prst="textNoShape">
              <a:avLst/>
            </a:prstTxWarp>
            <a:spAutoFit/>
          </a:bodyPr>
          <a:lstStyle/>
          <a:p>
            <a:pPr algn="ctr"/>
            <a:r>
              <a:rPr lang="en-US" sz="2400">
                <a:solidFill>
                  <a:srgbClr val="000066"/>
                </a:solidFill>
                <a:ea typeface="ＭＳ Ｐゴシック" charset="-128"/>
                <a:cs typeface="ＭＳ Ｐゴシック" charset="-128"/>
              </a:rPr>
              <a:t>US </a:t>
            </a:r>
          </a:p>
          <a:p>
            <a:pPr algn="ctr"/>
            <a:r>
              <a:rPr lang="en-US" sz="2400">
                <a:solidFill>
                  <a:srgbClr val="000066"/>
                </a:solidFill>
                <a:ea typeface="ＭＳ Ｐゴシック" charset="-128"/>
                <a:cs typeface="ＭＳ Ｐゴシック" charset="-128"/>
              </a:rPr>
              <a:t>has </a:t>
            </a:r>
          </a:p>
          <a:p>
            <a:pPr algn="ctr"/>
            <a:r>
              <a:rPr lang="en-US" sz="2400">
                <a:solidFill>
                  <a:srgbClr val="000066"/>
                </a:solidFill>
                <a:ea typeface="ＭＳ Ｐゴシック" charset="-128"/>
                <a:cs typeface="ＭＳ Ｐゴシック" charset="-128"/>
              </a:rPr>
              <a:t>major problems      in all 3 areas</a:t>
            </a:r>
          </a:p>
        </p:txBody>
      </p:sp>
      <p:sp>
        <p:nvSpPr>
          <p:cNvPr id="197642" name="Oval 10"/>
          <p:cNvSpPr>
            <a:spLocks noChangeArrowheads="1"/>
          </p:cNvSpPr>
          <p:nvPr/>
        </p:nvSpPr>
        <p:spPr bwMode="auto">
          <a:xfrm>
            <a:off x="3733800" y="1295400"/>
            <a:ext cx="1600200" cy="762000"/>
          </a:xfrm>
          <a:prstGeom prst="ellipse">
            <a:avLst/>
          </a:prstGeom>
          <a:noFill/>
          <a:ln w="28575">
            <a:solidFill>
              <a:srgbClr val="FF0000"/>
            </a:solidFill>
            <a:round/>
            <a:headEnd/>
            <a:tailEnd/>
          </a:ln>
          <a:effectLst/>
        </p:spPr>
        <p:txBody>
          <a:bodyPr wrap="none" anchor="ctr">
            <a:prstTxWarp prst="textNoShape">
              <a:avLst/>
            </a:prstTxWarp>
          </a:bodyPr>
          <a:lstStyle/>
          <a:p>
            <a:pPr algn="ctr"/>
            <a:endParaRPr lang="en-US" b="1">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p:cNvPicPr>
            <a:picLocks noGrp="1" noChangeAspect="1" noChangeArrowheads="1"/>
          </p:cNvPicPr>
          <p:nvPr>
            <p:ph idx="4294967295"/>
          </p:nvPr>
        </p:nvPicPr>
        <p:blipFill>
          <a:blip r:embed="rId2"/>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islin cartoons.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977900" y="-4579340"/>
            <a:ext cx="7602682" cy="9838765"/>
          </a:xfrm>
          <a:prstGeom prst="rect">
            <a:avLst/>
          </a:prstGeom>
        </p:spPr>
      </p:pic>
      <p:pic>
        <p:nvPicPr>
          <p:cNvPr id="5" name="Picture 4" descr="aislin and other cartoons.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2636982" y="2557183"/>
            <a:ext cx="8712200" cy="11274611"/>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a:p>
        </p:txBody>
      </p:sp>
      <p:sp>
        <p:nvSpPr>
          <p:cNvPr id="13315" name="Rectangle 3"/>
          <p:cNvSpPr>
            <a:spLocks noGrp="1" noChangeArrowheads="1"/>
          </p:cNvSpPr>
          <p:nvPr>
            <p:ph idx="1"/>
          </p:nvPr>
        </p:nvSpPr>
        <p:spPr/>
        <p:txBody>
          <a:bodyPr/>
          <a:lstStyle/>
          <a:p>
            <a:pPr eaLnBrk="1" hangingPunct="1"/>
            <a:endParaRPr lang="en-US"/>
          </a:p>
        </p:txBody>
      </p:sp>
      <p:pic>
        <p:nvPicPr>
          <p:cNvPr id="13316" name="Picture 5" descr="Uninsured_Rates_Among_Nonelderly_by_State_2008_2009"/>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innesota-map"/>
          <p:cNvPicPr>
            <a:picLocks noChangeAspect="1" noChangeArrowheads="1"/>
          </p:cNvPicPr>
          <p:nvPr/>
        </p:nvPicPr>
        <p:blipFill>
          <a:blip r:embed="rId2">
            <a:lum bright="-80000"/>
          </a:blip>
          <a:srcRect/>
          <a:stretch>
            <a:fillRect/>
          </a:stretch>
        </p:blipFill>
        <p:spPr bwMode="auto">
          <a:xfrm>
            <a:off x="304800" y="381000"/>
            <a:ext cx="6248400" cy="5688013"/>
          </a:xfrm>
          <a:prstGeom prst="rect">
            <a:avLst/>
          </a:prstGeom>
          <a:noFill/>
          <a:ln w="9525">
            <a:noFill/>
            <a:miter lim="800000"/>
            <a:headEnd/>
            <a:tailEnd/>
          </a:ln>
        </p:spPr>
      </p:pic>
      <p:sp>
        <p:nvSpPr>
          <p:cNvPr id="14339" name="Text Box 3"/>
          <p:cNvSpPr txBox="1">
            <a:spLocks noChangeArrowheads="1"/>
          </p:cNvSpPr>
          <p:nvPr/>
        </p:nvSpPr>
        <p:spPr bwMode="auto">
          <a:xfrm>
            <a:off x="228600" y="1828800"/>
            <a:ext cx="4511675" cy="1920875"/>
          </a:xfrm>
          <a:prstGeom prst="rect">
            <a:avLst/>
          </a:prstGeom>
          <a:noFill/>
          <a:ln w="9525">
            <a:noFill/>
            <a:miter lim="800000"/>
            <a:headEnd/>
            <a:tailEnd/>
          </a:ln>
          <a:effectLst/>
        </p:spPr>
        <p:txBody>
          <a:bodyPr>
            <a:prstTxWarp prst="textNoShape">
              <a:avLst/>
            </a:prstTxWarp>
            <a:spAutoFit/>
          </a:bodyPr>
          <a:lstStyle/>
          <a:p>
            <a:pPr algn="ctr" eaLnBrk="1" hangingPunct="1"/>
            <a:r>
              <a:rPr lang="en-US" sz="6000" b="1">
                <a:solidFill>
                  <a:srgbClr val="FFFF00"/>
                </a:solidFill>
                <a:latin typeface="Calibri" charset="0"/>
              </a:rPr>
              <a:t>480,000 Uninsured</a:t>
            </a:r>
          </a:p>
        </p:txBody>
      </p:sp>
      <p:sp>
        <p:nvSpPr>
          <p:cNvPr id="14340" name="Text Box 4"/>
          <p:cNvSpPr txBox="1">
            <a:spLocks noChangeArrowheads="1"/>
          </p:cNvSpPr>
          <p:nvPr/>
        </p:nvSpPr>
        <p:spPr bwMode="auto">
          <a:xfrm>
            <a:off x="609600" y="6248400"/>
            <a:ext cx="70866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Source:	 http://www.census.gov/hhes/www/hlthins/hlthins.html</a:t>
            </a:r>
          </a:p>
        </p:txBody>
      </p:sp>
      <p:sp>
        <p:nvSpPr>
          <p:cNvPr id="14341" name="Text Box 5"/>
          <p:cNvSpPr txBox="1">
            <a:spLocks noChangeArrowheads="1"/>
          </p:cNvSpPr>
          <p:nvPr/>
        </p:nvSpPr>
        <p:spPr bwMode="auto">
          <a:xfrm>
            <a:off x="5105400" y="2541588"/>
            <a:ext cx="3505200" cy="2441575"/>
          </a:xfrm>
          <a:prstGeom prst="rect">
            <a:avLst/>
          </a:prstGeom>
          <a:noFill/>
          <a:ln w="9525">
            <a:noFill/>
            <a:miter lim="800000"/>
            <a:headEnd/>
            <a:tailEnd/>
          </a:ln>
          <a:effectLst/>
        </p:spPr>
        <p:txBody>
          <a:bodyPr>
            <a:prstTxWarp prst="textNoShape">
              <a:avLst/>
            </a:prstTxWarp>
            <a:spAutoFit/>
          </a:bodyPr>
          <a:lstStyle/>
          <a:p>
            <a:pPr eaLnBrk="1" hangingPunct="1"/>
            <a:r>
              <a:rPr lang="en-US" sz="2800"/>
              <a:t>68% uninsured nonelderly have a full-time worker in the household.</a:t>
            </a:r>
          </a:p>
          <a:p>
            <a:pPr>
              <a:spcBef>
                <a:spcPct val="50000"/>
              </a:spcBef>
            </a:pPr>
            <a:endParaRPr lang="en-US" sz="2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a:p>
        </p:txBody>
      </p:sp>
      <p:pic>
        <p:nvPicPr>
          <p:cNvPr id="15363" name="Picture 4" descr="WILPERAN"/>
          <p:cNvPicPr>
            <a:picLocks noGrp="1" noChangeAspect="1" noChangeArrowheads="1"/>
          </p:cNvPicPr>
          <p:nvPr>
            <p:ph idx="1"/>
          </p:nvPr>
        </p:nvPicPr>
        <p:blipFill>
          <a:blip r:embed="rId2"/>
          <a:srcRect/>
          <a:stretch>
            <a:fillRect/>
          </a:stretch>
        </p:blipFill>
        <p:spPr>
          <a:xfrm>
            <a:off x="0" y="-23813"/>
            <a:ext cx="9144000" cy="6881813"/>
          </a:xfr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0" y="228600"/>
            <a:ext cx="8534400" cy="838200"/>
          </a:xfrm>
        </p:spPr>
        <p:txBody>
          <a:bodyPr lIns="0" rIns="0" bIns="0" anchor="b"/>
          <a:lstStyle/>
          <a:p>
            <a:pPr eaLnBrk="1" hangingPunct="1"/>
            <a:r>
              <a:rPr lang="en-US" sz="4000"/>
              <a:t>  </a:t>
            </a:r>
            <a:r>
              <a:rPr lang="en-US"/>
              <a:t>Does being uninsured matter?</a:t>
            </a:r>
          </a:p>
        </p:txBody>
      </p:sp>
      <p:sp>
        <p:nvSpPr>
          <p:cNvPr id="19459" name="Content Placeholder 2"/>
          <p:cNvSpPr>
            <a:spLocks noGrp="1"/>
          </p:cNvSpPr>
          <p:nvPr>
            <p:ph sz="quarter" idx="4294967295"/>
          </p:nvPr>
        </p:nvSpPr>
        <p:spPr>
          <a:xfrm>
            <a:off x="0" y="1828800"/>
            <a:ext cx="7924800" cy="1752600"/>
          </a:xfrm>
        </p:spPr>
        <p:txBody>
          <a:bodyPr/>
          <a:lstStyle/>
          <a:p>
            <a:pPr marL="273050" indent="-273050" eaLnBrk="1" hangingPunct="1">
              <a:lnSpc>
                <a:spcPct val="80000"/>
              </a:lnSpc>
              <a:buFontTx/>
              <a:buNone/>
            </a:pPr>
            <a:r>
              <a:rPr lang="en-US" sz="5400"/>
              <a:t>45,000 adult deaths/ year</a:t>
            </a:r>
          </a:p>
          <a:p>
            <a:pPr marL="273050" indent="-273050" eaLnBrk="1" hangingPunct="1">
              <a:lnSpc>
                <a:spcPct val="80000"/>
              </a:lnSpc>
              <a:buFontTx/>
              <a:buNone/>
            </a:pPr>
            <a:endParaRPr lang="en-US" sz="4400"/>
          </a:p>
          <a:p>
            <a:pPr marL="273050" indent="-273050" eaLnBrk="1" hangingPunct="1">
              <a:lnSpc>
                <a:spcPct val="80000"/>
              </a:lnSpc>
            </a:pPr>
            <a:endParaRPr lang="en-US" sz="4400"/>
          </a:p>
        </p:txBody>
      </p:sp>
      <p:sp>
        <p:nvSpPr>
          <p:cNvPr id="16388" name="TextBox 3"/>
          <p:cNvSpPr txBox="1">
            <a:spLocks noChangeArrowheads="1"/>
          </p:cNvSpPr>
          <p:nvPr/>
        </p:nvSpPr>
        <p:spPr bwMode="auto">
          <a:xfrm>
            <a:off x="3962400" y="5715000"/>
            <a:ext cx="5029200" cy="976313"/>
          </a:xfrm>
          <a:prstGeom prst="rect">
            <a:avLst/>
          </a:prstGeom>
          <a:noFill/>
          <a:ln w="9525">
            <a:noFill/>
            <a:miter lim="800000"/>
            <a:headEnd/>
            <a:tailEnd/>
          </a:ln>
        </p:spPr>
        <p:txBody>
          <a:bodyPr>
            <a:prstTxWarp prst="textNoShape">
              <a:avLst/>
            </a:prstTxWarp>
            <a:spAutoFit/>
          </a:bodyPr>
          <a:lstStyle/>
          <a:p>
            <a:pPr eaLnBrk="1" hangingPunct="1"/>
            <a:r>
              <a:rPr lang="en-US" sz="2000">
                <a:latin typeface="Constantia" charset="0"/>
                <a:ea typeface="Arial" charset="0"/>
                <a:cs typeface="Arial" charset="0"/>
              </a:rPr>
              <a:t>Source:	Wilper et al. American Journal of Public Health, 2009</a:t>
            </a:r>
          </a:p>
          <a:p>
            <a:pPr eaLnBrk="1" hangingPunct="1"/>
            <a:r>
              <a:rPr lang="en-US">
                <a:latin typeface="Constantia" charset="0"/>
                <a:ea typeface="Arial" charset="0"/>
                <a:cs typeface="Arial" charset="0"/>
              </a:rPr>
              <a:t>	</a:t>
            </a:r>
          </a:p>
        </p:txBody>
      </p:sp>
      <p:sp>
        <p:nvSpPr>
          <p:cNvPr id="16389" name="Text Box 6"/>
          <p:cNvSpPr txBox="1">
            <a:spLocks noChangeArrowheads="1"/>
          </p:cNvSpPr>
          <p:nvPr/>
        </p:nvSpPr>
        <p:spPr bwMode="auto">
          <a:xfrm>
            <a:off x="228600" y="2895600"/>
            <a:ext cx="3124200" cy="3752850"/>
          </a:xfrm>
          <a:prstGeom prst="rect">
            <a:avLst/>
          </a:prstGeom>
          <a:noFill/>
          <a:ln w="9525">
            <a:solidFill>
              <a:schemeClr val="tx1"/>
            </a:solidFill>
            <a:miter lim="800000"/>
            <a:headEnd/>
            <a:tailEnd/>
          </a:ln>
          <a:effectLst/>
        </p:spPr>
        <p:txBody>
          <a:bodyPr>
            <a:prstTxWarp prst="textNoShape">
              <a:avLst/>
            </a:prstTxWarp>
            <a:spAutoFit/>
          </a:bodyPr>
          <a:lstStyle/>
          <a:p>
            <a:pPr>
              <a:spcBef>
                <a:spcPct val="50000"/>
              </a:spcBef>
            </a:pPr>
            <a:r>
              <a:rPr lang="en-US" sz="2400">
                <a:solidFill>
                  <a:schemeClr val="accent2"/>
                </a:solidFill>
              </a:rPr>
              <a:t>Model adjusted for gender, age, race/ethnicity, income level, education, employment status, smoking status, alcohol use, exercise habits, self-reported health status…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10" name="Picture 2" descr="MI_DELAY"/>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5-Year Cancer Survival</a:t>
            </a:r>
          </a:p>
        </p:txBody>
      </p:sp>
      <p:sp>
        <p:nvSpPr>
          <p:cNvPr id="18435" name="Rectangle 3"/>
          <p:cNvSpPr>
            <a:spLocks noGrp="1" noChangeArrowheads="1"/>
          </p:cNvSpPr>
          <p:nvPr>
            <p:ph idx="1"/>
          </p:nvPr>
        </p:nvSpPr>
        <p:spPr/>
        <p:txBody>
          <a:bodyPr/>
          <a:lstStyle/>
          <a:p>
            <a:pPr eaLnBrk="1" hangingPunct="1"/>
            <a:r>
              <a:rPr lang="en-US"/>
              <a:t>Colorectal cancer: 63% for the privately insured but 49% for the uninsured</a:t>
            </a:r>
          </a:p>
          <a:p>
            <a:pPr eaLnBrk="1" hangingPunct="1"/>
            <a:r>
              <a:rPr lang="en-US"/>
              <a:t>Breast cancer: 85% for those with private insurance, 75% for the uninsured  </a:t>
            </a:r>
          </a:p>
        </p:txBody>
      </p:sp>
      <p:sp>
        <p:nvSpPr>
          <p:cNvPr id="18436" name="Text Box 4"/>
          <p:cNvSpPr txBox="1">
            <a:spLocks noChangeArrowheads="1"/>
          </p:cNvSpPr>
          <p:nvPr/>
        </p:nvSpPr>
        <p:spPr bwMode="auto">
          <a:xfrm>
            <a:off x="3657600" y="6248400"/>
            <a:ext cx="51816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Coleman et al, </a:t>
            </a:r>
            <a:r>
              <a:rPr lang="en-US" i="1"/>
              <a:t>The Lancet Oncology,</a:t>
            </a:r>
            <a:r>
              <a:rPr lang="en-US"/>
              <a:t> Aug 2008</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Phew! </a:t>
            </a:r>
          </a:p>
        </p:txBody>
      </p:sp>
      <p:sp>
        <p:nvSpPr>
          <p:cNvPr id="19459" name="Rectangle 3"/>
          <p:cNvSpPr>
            <a:spLocks noGrp="1" noChangeArrowheads="1"/>
          </p:cNvSpPr>
          <p:nvPr>
            <p:ph idx="1"/>
          </p:nvPr>
        </p:nvSpPr>
        <p:spPr/>
        <p:txBody>
          <a:bodyPr/>
          <a:lstStyle/>
          <a:p>
            <a:pPr eaLnBrk="1" hangingPunct="1"/>
            <a:r>
              <a:rPr lang="en-US"/>
              <a:t>Thank goodness that’s not me…</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txBox="1">
            <a:spLocks noChangeArrowheads="1"/>
          </p:cNvSpPr>
          <p:nvPr/>
        </p:nvSpPr>
        <p:spPr bwMode="auto">
          <a:xfrm>
            <a:off x="0" y="304800"/>
            <a:ext cx="9144000" cy="914400"/>
          </a:xfrm>
          <a:prstGeom prst="rect">
            <a:avLst/>
          </a:prstGeom>
          <a:noFill/>
          <a:ln w="9525">
            <a:noFill/>
            <a:miter lim="800000"/>
            <a:headEnd/>
            <a:tailEnd/>
          </a:ln>
        </p:spPr>
        <p:txBody>
          <a:bodyPr>
            <a:prstTxWarp prst="textNoShape">
              <a:avLst/>
            </a:prstTxWarp>
          </a:bodyPr>
          <a:lstStyle/>
          <a:p>
            <a:pPr algn="ctr" eaLnBrk="1" hangingPunct="1"/>
            <a:r>
              <a:rPr lang="en-US" sz="3600" b="1" dirty="0">
                <a:solidFill>
                  <a:schemeClr val="accent2"/>
                </a:solidFill>
                <a:latin typeface="Calibri" charset="0"/>
              </a:rPr>
              <a:t>Underinsurance</a:t>
            </a:r>
            <a:r>
              <a:rPr lang="en-US" sz="4400" b="1" dirty="0">
                <a:solidFill>
                  <a:srgbClr val="000066"/>
                </a:solidFill>
                <a:latin typeface="Calibri" charset="0"/>
              </a:rPr>
              <a:t> </a:t>
            </a:r>
          </a:p>
        </p:txBody>
      </p:sp>
      <p:sp>
        <p:nvSpPr>
          <p:cNvPr id="20483" name="Rectangle 3"/>
          <p:cNvSpPr txBox="1">
            <a:spLocks noChangeArrowheads="1"/>
          </p:cNvSpPr>
          <p:nvPr/>
        </p:nvSpPr>
        <p:spPr bwMode="auto">
          <a:xfrm>
            <a:off x="76200" y="1295400"/>
            <a:ext cx="8915400" cy="4038600"/>
          </a:xfrm>
          <a:prstGeom prst="rect">
            <a:avLst/>
          </a:prstGeom>
          <a:noFill/>
          <a:ln w="9525">
            <a:noFill/>
            <a:miter lim="800000"/>
            <a:headEnd/>
            <a:tailEnd/>
          </a:ln>
        </p:spPr>
        <p:txBody>
          <a:bodyPr>
            <a:prstTxWarp prst="textNoShape">
              <a:avLst/>
            </a:prstTxWarp>
          </a:bodyPr>
          <a:lstStyle/>
          <a:p>
            <a:pPr marL="609600" indent="-609600" eaLnBrk="1" hangingPunct="1">
              <a:spcBef>
                <a:spcPct val="20000"/>
              </a:spcBef>
              <a:buClr>
                <a:srgbClr val="0BD0D9"/>
              </a:buClr>
              <a:buSzPct val="95000"/>
              <a:buFontTx/>
              <a:buChar char="•"/>
            </a:pPr>
            <a:endParaRPr lang="en-US" sz="2800">
              <a:latin typeface="Constantia" charset="0"/>
            </a:endParaRPr>
          </a:p>
        </p:txBody>
      </p:sp>
      <p:sp>
        <p:nvSpPr>
          <p:cNvPr id="20484" name="Text Box 4"/>
          <p:cNvSpPr txBox="1">
            <a:spLocks noChangeArrowheads="1"/>
          </p:cNvSpPr>
          <p:nvPr/>
        </p:nvSpPr>
        <p:spPr bwMode="auto">
          <a:xfrm>
            <a:off x="0" y="5943600"/>
            <a:ext cx="6172200" cy="3365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a:t>Himmelstein et al, American Journal of Medicine, June 4, 2009 </a:t>
            </a:r>
          </a:p>
        </p:txBody>
      </p:sp>
      <p:sp>
        <p:nvSpPr>
          <p:cNvPr id="21507" name="Content Placeholder 2"/>
          <p:cNvSpPr>
            <a:spLocks/>
          </p:cNvSpPr>
          <p:nvPr/>
        </p:nvSpPr>
        <p:spPr bwMode="auto">
          <a:xfrm>
            <a:off x="301625" y="1143000"/>
            <a:ext cx="4879975" cy="4876800"/>
          </a:xfrm>
          <a:prstGeom prst="rect">
            <a:avLst/>
          </a:prstGeom>
          <a:noFill/>
          <a:ln w="9525">
            <a:noFill/>
            <a:miter lim="800000"/>
            <a:headEnd/>
            <a:tailEnd/>
          </a:ln>
        </p:spPr>
        <p:txBody>
          <a:bodyPr>
            <a:prstTxWarp prst="textNoShape">
              <a:avLst/>
            </a:prstTxWarp>
          </a:bodyPr>
          <a:lstStyle/>
          <a:p>
            <a:pPr marL="273050" indent="-273050" eaLnBrk="1" hangingPunct="1">
              <a:spcBef>
                <a:spcPct val="20000"/>
              </a:spcBef>
              <a:buFontTx/>
              <a:buChar char="•"/>
            </a:pPr>
            <a:r>
              <a:rPr lang="en-US" sz="3000" dirty="0"/>
              <a:t>62% of personal bankruptcies due to medical expenses (2007</a:t>
            </a:r>
            <a:r>
              <a:rPr lang="en-US" sz="3000" dirty="0" smtClean="0"/>
              <a:t>)</a:t>
            </a:r>
          </a:p>
          <a:p>
            <a:pPr marL="639763" lvl="1" indent="-246063" eaLnBrk="1" hangingPunct="1">
              <a:spcBef>
                <a:spcPct val="20000"/>
              </a:spcBef>
            </a:pPr>
            <a:endParaRPr lang="en-US" sz="3000" dirty="0" smtClean="0"/>
          </a:p>
          <a:p>
            <a:pPr marL="639763" lvl="1" indent="-246063" eaLnBrk="1" hangingPunct="1">
              <a:spcBef>
                <a:spcPct val="20000"/>
              </a:spcBef>
            </a:pPr>
            <a:r>
              <a:rPr lang="en-US" sz="6000" b="1" i="1" baseline="30000" dirty="0" smtClean="0">
                <a:solidFill>
                  <a:srgbClr val="FF0000"/>
                </a:solidFill>
                <a:effectLst>
                  <a:outerShdw blurRad="50800" dist="38100" dir="2700000" algn="tl" rotWithShape="0">
                    <a:srgbClr val="FFFF00">
                      <a:alpha val="43000"/>
                    </a:srgbClr>
                  </a:outerShdw>
                </a:effectLst>
                <a:latin typeface="Impact"/>
              </a:rPr>
              <a:t>500,000 people!!!</a:t>
            </a:r>
          </a:p>
          <a:p>
            <a:pPr marL="273050" indent="-273050" eaLnBrk="1" hangingPunct="1">
              <a:spcBef>
                <a:spcPct val="20000"/>
              </a:spcBef>
              <a:buFontTx/>
              <a:buChar char="•"/>
            </a:pPr>
            <a:r>
              <a:rPr lang="en-US" sz="3000" dirty="0"/>
              <a:t>78% of people with medical bankruptcies </a:t>
            </a:r>
            <a:r>
              <a:rPr lang="en-US" sz="3000" i="1" u="sng" dirty="0"/>
              <a:t>had health insurance</a:t>
            </a:r>
            <a:r>
              <a:rPr lang="en-US" sz="3000" i="1" dirty="0"/>
              <a:t> </a:t>
            </a:r>
            <a:r>
              <a:rPr lang="en-US" sz="3000" dirty="0"/>
              <a:t>when they got sick</a:t>
            </a:r>
          </a:p>
        </p:txBody>
      </p:sp>
      <p:sp>
        <p:nvSpPr>
          <p:cNvPr id="20487" name="Text Box 7"/>
          <p:cNvSpPr txBox="1">
            <a:spLocks noChangeArrowheads="1"/>
          </p:cNvSpPr>
          <p:nvPr/>
        </p:nvSpPr>
        <p:spPr bwMode="auto">
          <a:xfrm>
            <a:off x="5562600" y="3733800"/>
            <a:ext cx="3124200" cy="1477328"/>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b="1" dirty="0">
                <a:solidFill>
                  <a:schemeClr val="accent2"/>
                </a:solidFill>
              </a:rPr>
              <a:t>“Medical impoverishment, although common in poor nations, is almost unheard of in wealthy countries other than the US.”</a:t>
            </a:r>
          </a:p>
        </p:txBody>
      </p:sp>
      <p:pic>
        <p:nvPicPr>
          <p:cNvPr id="8" name="Picture 7" descr="bankruptcy-trends-monopoly-guy.jpg"/>
          <p:cNvPicPr>
            <a:picLocks noChangeAspect="1"/>
          </p:cNvPicPr>
          <p:nvPr/>
        </p:nvPicPr>
        <p:blipFill>
          <a:blip r:embed="rId3"/>
          <a:stretch>
            <a:fillRect/>
          </a:stretch>
        </p:blipFill>
        <p:spPr>
          <a:xfrm>
            <a:off x="5562600" y="953597"/>
            <a:ext cx="3128454" cy="27802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rIns="38100"/>
          <a:lstStyle/>
          <a:p>
            <a:pPr eaLnBrk="1" hangingPunct="1"/>
            <a:r>
              <a:rPr lang="en-US"/>
              <a:t>Why Single-Payer?</a:t>
            </a:r>
          </a:p>
        </p:txBody>
      </p:sp>
      <p:sp>
        <p:nvSpPr>
          <p:cNvPr id="21507" name="AutoShape 3"/>
          <p:cNvSpPr>
            <a:spLocks/>
          </p:cNvSpPr>
          <p:nvPr/>
        </p:nvSpPr>
        <p:spPr bwMode="auto">
          <a:xfrm>
            <a:off x="3124200" y="1917700"/>
            <a:ext cx="2806700" cy="2806700"/>
          </a:xfrm>
          <a:prstGeom prst="triangle">
            <a:avLst>
              <a:gd name="adj" fmla="val 50000"/>
            </a:avLst>
          </a:prstGeom>
          <a:blipFill dpi="0" rotWithShape="0">
            <a:blip r:embed="rId3"/>
            <a:srcRect/>
            <a:tile tx="0" ty="0" sx="100000" sy="100000" flip="none" algn="tl"/>
          </a:blipFill>
          <a:ln w="25400">
            <a:noFill/>
            <a:miter lim="800000"/>
            <a:headEnd/>
            <a:tailEnd/>
          </a:ln>
        </p:spPr>
        <p:txBody>
          <a:bodyPr lIns="0" tIns="0" rIns="0" bIns="0">
            <a:prstTxWarp prst="textNoShape">
              <a:avLst/>
            </a:prstTxWarp>
          </a:bodyPr>
          <a:lstStyle/>
          <a:p>
            <a:endParaRPr lang="en-US">
              <a:solidFill>
                <a:srgbClr val="FFFF00"/>
              </a:solidFill>
            </a:endParaRPr>
          </a:p>
        </p:txBody>
      </p:sp>
      <p:sp>
        <p:nvSpPr>
          <p:cNvPr id="21508" name="Rectangle 4"/>
          <p:cNvSpPr>
            <a:spLocks/>
          </p:cNvSpPr>
          <p:nvPr/>
        </p:nvSpPr>
        <p:spPr bwMode="auto">
          <a:xfrm>
            <a:off x="5975350" y="4694238"/>
            <a:ext cx="1263650" cy="487362"/>
          </a:xfrm>
          <a:prstGeom prst="rect">
            <a:avLst/>
          </a:prstGeom>
          <a:noFill/>
          <a:ln w="12700">
            <a:noFill/>
            <a:miter lim="800000"/>
            <a:headEnd/>
            <a:tailEnd/>
          </a:ln>
        </p:spPr>
        <p:txBody>
          <a:bodyPr wrap="none" lIns="0" tIns="0" rIns="0" bIns="0" anchor="ctr">
            <a:prstTxWarp prst="textNoShape">
              <a:avLst/>
            </a:prstTxWarp>
            <a:spAutoFit/>
          </a:bodyPr>
          <a:lstStyle/>
          <a:p>
            <a:pPr algn="ctr" eaLnBrk="1" hangingPunct="1"/>
            <a:r>
              <a:rPr lang="en-US" sz="3200">
                <a:latin typeface="Gill Sans" charset="0"/>
                <a:ea typeface="ＭＳ Ｐゴシック" charset="-128"/>
                <a:cs typeface="ＭＳ Ｐゴシック" charset="-128"/>
                <a:sym typeface="Gill Sans" charset="0"/>
              </a:rPr>
              <a:t>Quality</a:t>
            </a:r>
          </a:p>
        </p:txBody>
      </p:sp>
      <p:sp>
        <p:nvSpPr>
          <p:cNvPr id="21509" name="Rectangle 5"/>
          <p:cNvSpPr>
            <a:spLocks/>
          </p:cNvSpPr>
          <p:nvPr/>
        </p:nvSpPr>
        <p:spPr bwMode="auto">
          <a:xfrm>
            <a:off x="3917950" y="1371600"/>
            <a:ext cx="1309688" cy="487363"/>
          </a:xfrm>
          <a:prstGeom prst="rect">
            <a:avLst/>
          </a:prstGeom>
          <a:noFill/>
          <a:ln w="12700">
            <a:noFill/>
            <a:miter lim="800000"/>
            <a:headEnd/>
            <a:tailEnd/>
          </a:ln>
        </p:spPr>
        <p:txBody>
          <a:bodyPr wrap="none" lIns="0" tIns="0" rIns="0" bIns="0" anchor="ctr">
            <a:prstTxWarp prst="textNoShape">
              <a:avLst/>
            </a:prstTxWarp>
            <a:spAutoFit/>
          </a:bodyPr>
          <a:lstStyle/>
          <a:p>
            <a:pPr algn="ctr" eaLnBrk="1" hangingPunct="1"/>
            <a:r>
              <a:rPr lang="en-US" sz="3200">
                <a:latin typeface="Gill Sans" charset="0"/>
                <a:ea typeface="ＭＳ Ｐゴシック" charset="-128"/>
                <a:cs typeface="ＭＳ Ｐゴシック" charset="-128"/>
                <a:sym typeface="Gill Sans" charset="0"/>
              </a:rPr>
              <a:t>Access</a:t>
            </a:r>
          </a:p>
        </p:txBody>
      </p:sp>
      <p:sp>
        <p:nvSpPr>
          <p:cNvPr id="21510" name="Rectangle 6"/>
          <p:cNvSpPr>
            <a:spLocks/>
          </p:cNvSpPr>
          <p:nvPr/>
        </p:nvSpPr>
        <p:spPr bwMode="auto">
          <a:xfrm>
            <a:off x="2136775" y="4648200"/>
            <a:ext cx="835025" cy="487363"/>
          </a:xfrm>
          <a:prstGeom prst="rect">
            <a:avLst/>
          </a:prstGeom>
          <a:noFill/>
          <a:ln w="12700">
            <a:noFill/>
            <a:miter lim="800000"/>
            <a:headEnd/>
            <a:tailEnd/>
          </a:ln>
        </p:spPr>
        <p:txBody>
          <a:bodyPr wrap="none" lIns="0" tIns="0" rIns="0" bIns="0" anchor="ctr">
            <a:prstTxWarp prst="textNoShape">
              <a:avLst/>
            </a:prstTxWarp>
            <a:spAutoFit/>
          </a:bodyPr>
          <a:lstStyle/>
          <a:p>
            <a:pPr algn="ctr" eaLnBrk="1" hangingPunct="1"/>
            <a:r>
              <a:rPr lang="en-US" sz="3200">
                <a:latin typeface="Gill Sans" charset="0"/>
                <a:ea typeface="ＭＳ Ｐゴシック" charset="-128"/>
                <a:cs typeface="ＭＳ Ｐゴシック" charset="-128"/>
                <a:sym typeface="Gill Sans" charset="0"/>
              </a:rPr>
              <a:t>Cost</a:t>
            </a:r>
          </a:p>
        </p:txBody>
      </p:sp>
      <p:sp>
        <p:nvSpPr>
          <p:cNvPr id="21511" name="Rectangle 7"/>
          <p:cNvSpPr>
            <a:spLocks noChangeArrowheads="1"/>
          </p:cNvSpPr>
          <p:nvPr/>
        </p:nvSpPr>
        <p:spPr bwMode="auto">
          <a:xfrm>
            <a:off x="3429000" y="2501900"/>
            <a:ext cx="2133600" cy="1917700"/>
          </a:xfrm>
          <a:prstGeom prst="rect">
            <a:avLst/>
          </a:prstGeom>
          <a:noFill/>
          <a:ln w="9525">
            <a:noFill/>
            <a:miter lim="800000"/>
            <a:headEnd/>
            <a:tailEnd/>
          </a:ln>
        </p:spPr>
        <p:txBody>
          <a:bodyPr>
            <a:prstTxWarp prst="textNoShape">
              <a:avLst/>
            </a:prstTxWarp>
            <a:spAutoFit/>
          </a:bodyPr>
          <a:lstStyle/>
          <a:p>
            <a:pPr algn="ctr"/>
            <a:r>
              <a:rPr lang="en-US" sz="2400">
                <a:solidFill>
                  <a:srgbClr val="000066"/>
                </a:solidFill>
                <a:ea typeface="ＭＳ Ｐゴシック" charset="-128"/>
                <a:cs typeface="ＭＳ Ｐゴシック" charset="-128"/>
              </a:rPr>
              <a:t>US </a:t>
            </a:r>
          </a:p>
          <a:p>
            <a:pPr algn="ctr"/>
            <a:r>
              <a:rPr lang="en-US" sz="2400">
                <a:solidFill>
                  <a:srgbClr val="000066"/>
                </a:solidFill>
                <a:ea typeface="ＭＳ Ｐゴシック" charset="-128"/>
                <a:cs typeface="ＭＳ Ｐゴシック" charset="-128"/>
              </a:rPr>
              <a:t>has </a:t>
            </a:r>
          </a:p>
          <a:p>
            <a:pPr algn="ctr"/>
            <a:r>
              <a:rPr lang="en-US" sz="2400">
                <a:solidFill>
                  <a:srgbClr val="000066"/>
                </a:solidFill>
                <a:ea typeface="ＭＳ Ｐゴシック" charset="-128"/>
                <a:cs typeface="ＭＳ Ｐゴシック" charset="-128"/>
              </a:rPr>
              <a:t>major problems      in all 3 areas</a:t>
            </a:r>
          </a:p>
        </p:txBody>
      </p:sp>
      <p:sp>
        <p:nvSpPr>
          <p:cNvPr id="217097" name="Oval 9"/>
          <p:cNvSpPr>
            <a:spLocks noChangeArrowheads="1"/>
          </p:cNvSpPr>
          <p:nvPr/>
        </p:nvSpPr>
        <p:spPr bwMode="auto">
          <a:xfrm>
            <a:off x="2057400" y="4495800"/>
            <a:ext cx="1066800" cy="838200"/>
          </a:xfrm>
          <a:prstGeom prst="ellipse">
            <a:avLst/>
          </a:prstGeom>
          <a:noFill/>
          <a:ln w="38100">
            <a:solidFill>
              <a:srgbClr val="FF0000"/>
            </a:solidFill>
            <a:round/>
            <a:headEnd/>
            <a:tailEn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412750" y="1314450"/>
          <a:ext cx="8248650" cy="4908550"/>
        </p:xfrm>
        <a:graphic>
          <a:graphicData uri="http://schemas.openxmlformats.org/presentationml/2006/ole">
            <mc:AlternateContent xmlns:mc="http://schemas.openxmlformats.org/markup-compatibility/2006">
              <mc:Choice xmlns:v="urn:schemas-microsoft-com:vml" Requires="v">
                <p:oleObj spid="_x0000_s40963" name="Chart" r:id="rId5" imgW="8248603" imgH="4907705" progId="Excel.Sheet.8">
                  <p:embed/>
                </p:oleObj>
              </mc:Choice>
              <mc:Fallback>
                <p:oleObj name="Chart" r:id="rId5" imgW="8248603" imgH="4907705"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750" y="1314450"/>
                        <a:ext cx="8248650" cy="4908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1" name="Text Box 3"/>
          <p:cNvSpPr txBox="1">
            <a:spLocks noChangeArrowheads="1"/>
          </p:cNvSpPr>
          <p:nvPr/>
        </p:nvSpPr>
        <p:spPr bwMode="auto">
          <a:xfrm>
            <a:off x="1162050" y="358775"/>
            <a:ext cx="7010400" cy="708025"/>
          </a:xfrm>
          <a:prstGeom prst="rect">
            <a:avLst/>
          </a:prstGeom>
          <a:noFill/>
          <a:ln w="9525">
            <a:noFill/>
            <a:miter lim="800000"/>
            <a:headEnd/>
            <a:tailEnd/>
          </a:ln>
        </p:spPr>
        <p:txBody>
          <a:bodyPr>
            <a:prstTxWarp prst="textNoShape">
              <a:avLst/>
            </a:prstTxWarp>
            <a:spAutoFit/>
          </a:bodyPr>
          <a:lstStyle/>
          <a:p>
            <a:pPr algn="ctr" eaLnBrk="1" hangingPunct="1"/>
            <a:r>
              <a:rPr lang="en-US" sz="2000" b="1">
                <a:latin typeface="Tahoma" charset="0"/>
                <a:ea typeface="Arial" charset="0"/>
                <a:cs typeface="Arial" charset="0"/>
              </a:rPr>
              <a:t>Average Annual Premiums for Single and Family Coverage, 1999-2011</a:t>
            </a:r>
          </a:p>
        </p:txBody>
      </p:sp>
      <p:sp>
        <p:nvSpPr>
          <p:cNvPr id="75780" name="Text Box 4"/>
          <p:cNvSpPr txBox="1">
            <a:spLocks noChangeArrowheads="1"/>
          </p:cNvSpPr>
          <p:nvPr/>
        </p:nvSpPr>
        <p:spPr bwMode="auto">
          <a:xfrm>
            <a:off x="152400" y="6232525"/>
            <a:ext cx="8305800" cy="515938"/>
          </a:xfrm>
          <a:prstGeom prst="rect">
            <a:avLst/>
          </a:prstGeom>
          <a:noFill/>
          <a:ln w="9525" algn="ctr">
            <a:noFill/>
            <a:miter lim="800000"/>
            <a:headEnd/>
            <a:tailEnd/>
          </a:ln>
          <a:effectLst/>
        </p:spPr>
        <p:txBody>
          <a:bodyPr>
            <a:spAutoFit/>
          </a:bodyPr>
          <a:lstStyle/>
          <a:p>
            <a:pPr eaLnBrk="1" hangingPunct="1">
              <a:spcBef>
                <a:spcPct val="50000"/>
              </a:spcBef>
              <a:defRPr/>
            </a:pPr>
            <a:r>
              <a:rPr lang="en-US" sz="1050" dirty="0">
                <a:latin typeface="Tahoma" pitchFamily="34" charset="0"/>
              </a:rPr>
              <a:t>* Estimate is statistically different from estimate for the previous year shown (p&lt;.05).</a:t>
            </a:r>
          </a:p>
          <a:p>
            <a:pPr eaLnBrk="1" hangingPunct="1">
              <a:spcBef>
                <a:spcPct val="50000"/>
              </a:spcBef>
              <a:defRPr/>
            </a:pPr>
            <a:r>
              <a:rPr lang="en-US" sz="1050" dirty="0">
                <a:latin typeface="Tahoma" pitchFamily="34" charset="0"/>
              </a:rPr>
              <a:t>Source:  Kaiser/HRET Survey of Employer-Sponsored Health Benefits, 1999-2011.</a:t>
            </a:r>
          </a:p>
        </p:txBody>
      </p:sp>
      <p:sp>
        <p:nvSpPr>
          <p:cNvPr id="22533" name="Line 5"/>
          <p:cNvSpPr>
            <a:spLocks noChangeShapeType="1"/>
          </p:cNvSpPr>
          <p:nvPr/>
        </p:nvSpPr>
        <p:spPr bwMode="auto">
          <a:xfrm>
            <a:off x="609600" y="1143000"/>
            <a:ext cx="7924800" cy="0"/>
          </a:xfrm>
          <a:prstGeom prst="line">
            <a:avLst/>
          </a:prstGeom>
          <a:noFill/>
          <a:ln w="9525">
            <a:solidFill>
              <a:schemeClr val="tx1"/>
            </a:solidFill>
            <a:round/>
            <a:headEnd/>
            <a:tailEnd/>
          </a:ln>
        </p:spPr>
        <p:txBody>
          <a:bodyPr>
            <a:prstTxWarp prst="textNoShape">
              <a:avLst/>
            </a:prstTxWarp>
          </a:bodyPr>
          <a:lstStyle/>
          <a:p>
            <a:endParaRPr lang="en-US"/>
          </a:p>
        </p:txBody>
      </p:sp>
      <p:pic>
        <p:nvPicPr>
          <p:cNvPr id="8" name="Picture 7" descr="KFF-HRET LOGO"/>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134225" y="6196013"/>
            <a:ext cx="1905000" cy="585787"/>
          </a:xfrm>
          <a:prstGeom prst="rect">
            <a:avLst/>
          </a:prstGeom>
          <a:noFill/>
          <a:ln w="9525">
            <a:noFill/>
            <a:miter lim="800000"/>
            <a:headEnd/>
            <a:tailEnd/>
          </a:ln>
          <a:effectLst>
            <a:outerShdw blurRad="50800" dist="50800" dir="5400000" algn="ctr" rotWithShape="0">
              <a:schemeClr val="bg1">
                <a:alpha val="0"/>
              </a:scheme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a:p>
        </p:txBody>
      </p:sp>
      <p:sp>
        <p:nvSpPr>
          <p:cNvPr id="2050" name="Rectangle 2"/>
          <p:cNvSpPr>
            <a:spLocks noGrp="1" noChangeArrowheads="1"/>
          </p:cNvSpPr>
          <p:nvPr>
            <p:ph type="title"/>
          </p:nvPr>
        </p:nvSpPr>
        <p:spPr>
          <a:xfrm>
            <a:off x="706902" y="4171460"/>
            <a:ext cx="8156448" cy="1324794"/>
          </a:xfrm>
          <a:ln w="38100">
            <a:solidFill>
              <a:schemeClr val="tx1"/>
            </a:solidFill>
          </a:ln>
        </p:spPr>
        <p:txBody>
          <a:bodyPr>
            <a:normAutofit/>
          </a:bodyPr>
          <a:lstStyle/>
          <a:p>
            <a:pPr eaLnBrk="1" hangingPunct="1"/>
            <a:r>
              <a:rPr lang="en-US" i="1" dirty="0">
                <a:solidFill>
                  <a:schemeClr val="tx1"/>
                </a:solidFill>
                <a:latin typeface="Tahoma Bold"/>
              </a:rPr>
              <a:t>Still waiting for health care reform...Why Single Payer makes sense for Minnesota </a:t>
            </a:r>
          </a:p>
        </p:txBody>
      </p:sp>
      <p:pic>
        <p:nvPicPr>
          <p:cNvPr id="4" name="Picture 3" descr="IMG_0053.JPG"/>
          <p:cNvPicPr>
            <a:picLocks noChangeAspect="1"/>
          </p:cNvPicPr>
          <p:nvPr/>
        </p:nvPicPr>
        <p:blipFill>
          <a:blip r:embed="rId3">
            <a:alphaModFix amt="76000"/>
          </a:blip>
          <a:stretch>
            <a:fillRect/>
          </a:stretch>
        </p:blipFill>
        <p:spPr>
          <a:xfrm>
            <a:off x="706902" y="-710541"/>
            <a:ext cx="8743525" cy="412442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nvGraphicFramePr>
        <p:xfrm>
          <a:off x="412750" y="1263650"/>
          <a:ext cx="8477250" cy="4210050"/>
        </p:xfrm>
        <a:graphic>
          <a:graphicData uri="http://schemas.openxmlformats.org/presentationml/2006/ole">
            <mc:AlternateContent xmlns:mc="http://schemas.openxmlformats.org/markup-compatibility/2006">
              <mc:Choice xmlns:v="urn:schemas-microsoft-com:vml" Requires="v">
                <p:oleObj spid="_x0000_s43011" name="Chart" r:id="rId4" imgW="8474174" imgH="4212701" progId="Excel.Sheet.8">
                  <p:embed/>
                </p:oleObj>
              </mc:Choice>
              <mc:Fallback>
                <p:oleObj name="Chart" r:id="rId4" imgW="8474174" imgH="4212701"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0" y="1263650"/>
                        <a:ext cx="8477250" cy="421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5" name="Text Box 3"/>
          <p:cNvSpPr txBox="1">
            <a:spLocks noChangeArrowheads="1"/>
          </p:cNvSpPr>
          <p:nvPr/>
        </p:nvSpPr>
        <p:spPr bwMode="auto">
          <a:xfrm>
            <a:off x="457200" y="152400"/>
            <a:ext cx="8153400" cy="1323975"/>
          </a:xfrm>
          <a:prstGeom prst="rect">
            <a:avLst/>
          </a:prstGeom>
          <a:noFill/>
          <a:ln w="9525">
            <a:noFill/>
            <a:miter lim="800000"/>
            <a:headEnd/>
            <a:tailEnd/>
          </a:ln>
        </p:spPr>
        <p:txBody>
          <a:bodyPr>
            <a:prstTxWarp prst="textNoShape">
              <a:avLst/>
            </a:prstTxWarp>
            <a:spAutoFit/>
          </a:bodyPr>
          <a:lstStyle/>
          <a:p>
            <a:pPr algn="ctr" eaLnBrk="1" hangingPunct="1"/>
            <a:r>
              <a:rPr lang="en-US" sz="2000" b="1">
                <a:latin typeface="Tahoma" charset="0"/>
                <a:ea typeface="Arial" charset="0"/>
                <a:cs typeface="Arial" charset="0"/>
              </a:rPr>
              <a:t> </a:t>
            </a:r>
          </a:p>
          <a:p>
            <a:pPr algn="ctr" eaLnBrk="1" hangingPunct="1"/>
            <a:r>
              <a:rPr lang="en-US" sz="2000" b="1">
                <a:latin typeface="Tahoma" charset="0"/>
                <a:ea typeface="Arial" charset="0"/>
                <a:cs typeface="Arial" charset="0"/>
              </a:rPr>
              <a:t>Percentage of Covered Workers Enrolled in a Plan with a General Annual Deductible of $2,000 or More for Single Coverage, By Firm Size, 2006-2011</a:t>
            </a:r>
          </a:p>
        </p:txBody>
      </p:sp>
      <p:sp>
        <p:nvSpPr>
          <p:cNvPr id="4100" name="Text Box 4"/>
          <p:cNvSpPr txBox="1">
            <a:spLocks noChangeArrowheads="1"/>
          </p:cNvSpPr>
          <p:nvPr/>
        </p:nvSpPr>
        <p:spPr bwMode="auto">
          <a:xfrm>
            <a:off x="228600" y="5410200"/>
            <a:ext cx="8229600" cy="1223963"/>
          </a:xfrm>
          <a:prstGeom prst="rect">
            <a:avLst/>
          </a:prstGeom>
          <a:noFill/>
          <a:ln w="9525">
            <a:noFill/>
            <a:miter lim="800000"/>
            <a:headEnd/>
            <a:tailEnd/>
          </a:ln>
        </p:spPr>
        <p:txBody>
          <a:bodyPr>
            <a:prstTxWarp prst="textNoShape">
              <a:avLst/>
            </a:prstTxWarp>
            <a:spAutoFit/>
          </a:bodyPr>
          <a:lstStyle/>
          <a:p>
            <a:pPr eaLnBrk="1" hangingPunct="1"/>
            <a:r>
              <a:rPr lang="en-US" sz="1000">
                <a:latin typeface="Tahoma" charset="0"/>
              </a:rPr>
              <a:t>* Estimate is statistically different from estimate for the previous year shown (p&lt;.05). </a:t>
            </a:r>
          </a:p>
          <a:p>
            <a:pPr eaLnBrk="1" hangingPunct="1">
              <a:buFontTx/>
              <a:buChar char="•"/>
            </a:pPr>
            <a:endParaRPr lang="en-US" sz="1000">
              <a:latin typeface="Tahoma" charset="0"/>
            </a:endParaRPr>
          </a:p>
          <a:p>
            <a:pPr eaLnBrk="1" hangingPunct="1"/>
            <a:r>
              <a:rPr lang="en-US" sz="1000">
                <a:latin typeface="Tahoma" charset="0"/>
              </a:rPr>
              <a:t>Note: These estimates include workers enrolled in HDHP/SO and other plan types.  Because we do not collect information on the attributes of conventional plans, to be conservative, we assumed that workers in conventional plans do not have a deductible of $2,000 or more.  Because of the low enrollment in conventional plans, the impact of this assumption is minimal. </a:t>
            </a:r>
          </a:p>
          <a:p>
            <a:pPr eaLnBrk="1" hangingPunct="1"/>
            <a:endParaRPr lang="en-US" sz="1000">
              <a:latin typeface="Tahoma" charset="0"/>
            </a:endParaRPr>
          </a:p>
          <a:p>
            <a:pPr eaLnBrk="1" hangingPunct="1"/>
            <a:r>
              <a:rPr lang="en-US" sz="1000">
                <a:latin typeface="Tahoma" charset="0"/>
              </a:rPr>
              <a:t>Source: Kaiser/HRET Survey of Employer-Sponsored Health Benefits, 2006-2011.</a:t>
            </a:r>
          </a:p>
        </p:txBody>
      </p:sp>
      <p:sp>
        <p:nvSpPr>
          <p:cNvPr id="23557" name="Line 5"/>
          <p:cNvSpPr>
            <a:spLocks noChangeShapeType="1"/>
          </p:cNvSpPr>
          <p:nvPr/>
        </p:nvSpPr>
        <p:spPr bwMode="auto">
          <a:xfrm>
            <a:off x="685800" y="1600200"/>
            <a:ext cx="7772400" cy="0"/>
          </a:xfrm>
          <a:prstGeom prst="line">
            <a:avLst/>
          </a:prstGeom>
          <a:noFill/>
          <a:ln w="9525">
            <a:solidFill>
              <a:schemeClr val="tx1"/>
            </a:solidFill>
            <a:round/>
            <a:headEnd/>
            <a:tailEnd/>
          </a:ln>
        </p:spPr>
        <p:txBody>
          <a:bodyPr>
            <a:prstTxWarp prst="textNoShape">
              <a:avLst/>
            </a:prstTxWarp>
          </a:bodyPr>
          <a:lstStyle/>
          <a:p>
            <a:endParaRPr lang="en-US"/>
          </a:p>
        </p:txBody>
      </p:sp>
      <p:pic>
        <p:nvPicPr>
          <p:cNvPr id="8" name="Picture 7" descr="KFF-HRET LOGO"/>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162800" y="6196013"/>
            <a:ext cx="1905000" cy="585787"/>
          </a:xfrm>
          <a:prstGeom prst="rect">
            <a:avLst/>
          </a:prstGeom>
          <a:noFill/>
          <a:ln w="9525">
            <a:noFill/>
            <a:miter lim="800000"/>
            <a:headEnd/>
            <a:tailEnd/>
          </a:ln>
          <a:effectLst>
            <a:outerShdw blurRad="50800" dist="50800" dir="5400000" algn="ctr" rotWithShape="0">
              <a:schemeClr val="bg1">
                <a:alpha val="0"/>
              </a:schemeClr>
            </a:outerShdw>
          </a:effec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2"/>
          <a:srcRect/>
          <a:stretch>
            <a:fillRect/>
          </a:stretch>
        </p:blipFill>
        <p:spPr bwMode="auto">
          <a:xfrm>
            <a:off x="0" y="1588"/>
            <a:ext cx="9144000" cy="6856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pic>
        <p:nvPicPr>
          <p:cNvPr id="25603" name="Picture 8" descr="kfflogo-color1"/>
          <p:cNvPicPr>
            <a:picLocks noChangeAspect="1" noChangeArrowheads="1"/>
          </p:cNvPicPr>
          <p:nvPr/>
        </p:nvPicPr>
        <p:blipFill>
          <a:blip r:embed="rId4"/>
          <a:srcRect/>
          <a:stretch>
            <a:fillRect/>
          </a:stretch>
        </p:blipFill>
        <p:spPr bwMode="auto">
          <a:xfrm>
            <a:off x="8534400" y="6248400"/>
            <a:ext cx="457200" cy="45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0" y="0"/>
            <a:ext cx="9144000" cy="685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0028" y="700051"/>
            <a:ext cx="5830160" cy="4893647"/>
          </a:xfrm>
          <a:prstGeom prst="rect">
            <a:avLst/>
          </a:prstGeom>
          <a:noFill/>
        </p:spPr>
        <p:txBody>
          <a:bodyPr wrap="square" rtlCol="0">
            <a:spAutoFit/>
          </a:bodyPr>
          <a:lstStyle/>
          <a:p>
            <a:r>
              <a:rPr lang="en-US" sz="2400" dirty="0" smtClean="0"/>
              <a:t>Important fact in the overall analysis: a large percentage of public spending on health care involves the private sector who manage a great proportion of various programs </a:t>
            </a:r>
          </a:p>
          <a:p>
            <a:endParaRPr lang="en-US" sz="2400" dirty="0" smtClean="0"/>
          </a:p>
          <a:p>
            <a:r>
              <a:rPr lang="en-US" sz="2400" dirty="0" err="1" smtClean="0"/>
              <a:t>Eg</a:t>
            </a:r>
            <a:r>
              <a:rPr lang="en-US" sz="2400" dirty="0" smtClean="0"/>
              <a:t>: Medicare </a:t>
            </a:r>
            <a:r>
              <a:rPr lang="en-US" sz="2400" dirty="0" err="1" smtClean="0"/>
              <a:t>Advantage,Medicaid(U</a:t>
            </a:r>
            <a:r>
              <a:rPr lang="en-US" sz="2400" dirty="0" smtClean="0"/>
              <a:t> Care in MN)</a:t>
            </a:r>
          </a:p>
          <a:p>
            <a:endParaRPr lang="en-US" sz="2400" dirty="0" smtClean="0"/>
          </a:p>
          <a:p>
            <a:r>
              <a:rPr lang="en-US" sz="2400" dirty="0" smtClean="0"/>
              <a:t>These corporations receive significant subsidies from the Federal government.</a:t>
            </a:r>
          </a:p>
          <a:p>
            <a:endParaRPr lang="en-US" sz="2400" dirty="0" smtClean="0"/>
          </a:p>
          <a:p>
            <a:r>
              <a:rPr lang="en-US" sz="2400" b="1" i="1" dirty="0" smtClean="0">
                <a:solidFill>
                  <a:srgbClr val="FF0000"/>
                </a:solidFill>
              </a:rPr>
              <a:t>Therefore the taxpayer continues to add to the corporate bottom line</a:t>
            </a:r>
            <a:r>
              <a:rPr lang="en-US" sz="2400" dirty="0" smtClean="0"/>
              <a:t>  !</a:t>
            </a:r>
            <a:endParaRPr lang="en-US" sz="2400" dirty="0"/>
          </a:p>
        </p:txBody>
      </p:sp>
      <p:pic>
        <p:nvPicPr>
          <p:cNvPr id="4" name="Picture 3" descr="0120_big-corporate-piggy-bank_485x340.jpg"/>
          <p:cNvPicPr>
            <a:picLocks noChangeAspect="1"/>
          </p:cNvPicPr>
          <p:nvPr/>
        </p:nvPicPr>
        <p:blipFill>
          <a:blip r:embed="rId2">
            <a:alphaModFix amt="65000"/>
          </a:blip>
          <a:stretch>
            <a:fillRect/>
          </a:stretch>
        </p:blipFill>
        <p:spPr>
          <a:xfrm>
            <a:off x="6675823" y="1863963"/>
            <a:ext cx="4201656" cy="469063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a:p>
        </p:txBody>
      </p:sp>
      <p:pic>
        <p:nvPicPr>
          <p:cNvPr id="27651" name="Picture 4" descr="%ELDERLY"/>
          <p:cNvPicPr>
            <a:picLocks noGrp="1" noChangeAspect="1" noChangeArrowheads="1"/>
          </p:cNvPicPr>
          <p:nvPr>
            <p:ph idx="1"/>
          </p:nvPr>
        </p:nvPicPr>
        <p:blipFill>
          <a:blip r:embed="rId3"/>
          <a:srcRect/>
          <a:stretch>
            <a:fillRect/>
          </a:stretch>
        </p:blipFill>
        <p:spPr>
          <a:xfrm>
            <a:off x="0" y="0"/>
            <a:ext cx="9144000" cy="6934200"/>
          </a:xfrm>
          <a:noFill/>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0" y="0"/>
            <a:ext cx="4343400" cy="3255963"/>
          </a:xfrm>
          <a:prstGeom prst="rect">
            <a:avLst/>
          </a:prstGeom>
          <a:noFill/>
          <a:ln w="9525">
            <a:noFill/>
            <a:miter lim="800000"/>
            <a:headEnd/>
            <a:tailEnd/>
          </a:ln>
        </p:spPr>
      </p:pic>
      <p:pic>
        <p:nvPicPr>
          <p:cNvPr id="28675" name="Picture 2"/>
          <p:cNvPicPr>
            <a:picLocks noChangeAspect="1" noChangeArrowheads="1"/>
          </p:cNvPicPr>
          <p:nvPr/>
        </p:nvPicPr>
        <p:blipFill>
          <a:blip r:embed="rId3"/>
          <a:srcRect/>
          <a:stretch>
            <a:fillRect/>
          </a:stretch>
        </p:blipFill>
        <p:spPr bwMode="auto">
          <a:xfrm>
            <a:off x="4191000" y="3143250"/>
            <a:ext cx="4953000" cy="3714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0" y="1588"/>
            <a:ext cx="4572000" cy="3427412"/>
          </a:xfrm>
          <a:prstGeom prst="rect">
            <a:avLst/>
          </a:prstGeom>
          <a:noFill/>
          <a:ln w="9525">
            <a:noFill/>
            <a:miter lim="800000"/>
            <a:headEnd/>
            <a:tailEnd/>
          </a:ln>
        </p:spPr>
      </p:pic>
      <p:pic>
        <p:nvPicPr>
          <p:cNvPr id="29699" name="Picture 5" descr="INTBM"/>
          <p:cNvPicPr>
            <a:picLocks noChangeAspect="1" noChangeArrowheads="1"/>
          </p:cNvPicPr>
          <p:nvPr/>
        </p:nvPicPr>
        <p:blipFill>
          <a:blip r:embed="rId3"/>
          <a:srcRect/>
          <a:stretch>
            <a:fillRect/>
          </a:stretch>
        </p:blipFill>
        <p:spPr bwMode="auto">
          <a:xfrm>
            <a:off x="4419600" y="3276600"/>
            <a:ext cx="4724400" cy="3543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rIns="38100"/>
          <a:lstStyle/>
          <a:p>
            <a:pPr eaLnBrk="1" hangingPunct="1"/>
            <a:r>
              <a:rPr lang="en-US"/>
              <a:t>Why Single-Payer?</a:t>
            </a:r>
          </a:p>
        </p:txBody>
      </p:sp>
      <p:sp>
        <p:nvSpPr>
          <p:cNvPr id="30723" name="AutoShape 3"/>
          <p:cNvSpPr>
            <a:spLocks/>
          </p:cNvSpPr>
          <p:nvPr/>
        </p:nvSpPr>
        <p:spPr bwMode="auto">
          <a:xfrm>
            <a:off x="3124200" y="1917700"/>
            <a:ext cx="2806700" cy="2806700"/>
          </a:xfrm>
          <a:prstGeom prst="triangle">
            <a:avLst>
              <a:gd name="adj" fmla="val 50000"/>
            </a:avLst>
          </a:prstGeom>
          <a:blipFill dpi="0" rotWithShape="0">
            <a:blip r:embed="rId3"/>
            <a:srcRect/>
            <a:tile tx="0" ty="0" sx="100000" sy="100000" flip="none" algn="tl"/>
          </a:blipFill>
          <a:ln w="25400">
            <a:noFill/>
            <a:miter lim="800000"/>
            <a:headEnd/>
            <a:tailEnd/>
          </a:ln>
        </p:spPr>
        <p:txBody>
          <a:bodyPr lIns="0" tIns="0" rIns="0" bIns="0">
            <a:prstTxWarp prst="textNoShape">
              <a:avLst/>
            </a:prstTxWarp>
          </a:bodyPr>
          <a:lstStyle/>
          <a:p>
            <a:endParaRPr lang="en-US"/>
          </a:p>
        </p:txBody>
      </p:sp>
      <p:sp>
        <p:nvSpPr>
          <p:cNvPr id="30724" name="Rectangle 4"/>
          <p:cNvSpPr>
            <a:spLocks/>
          </p:cNvSpPr>
          <p:nvPr/>
        </p:nvSpPr>
        <p:spPr bwMode="auto">
          <a:xfrm>
            <a:off x="5975350" y="4694238"/>
            <a:ext cx="1263650" cy="487362"/>
          </a:xfrm>
          <a:prstGeom prst="rect">
            <a:avLst/>
          </a:prstGeom>
          <a:noFill/>
          <a:ln w="12700">
            <a:noFill/>
            <a:miter lim="800000"/>
            <a:headEnd/>
            <a:tailEnd/>
          </a:ln>
        </p:spPr>
        <p:txBody>
          <a:bodyPr wrap="none" lIns="0" tIns="0" rIns="0" bIns="0" anchor="ctr">
            <a:prstTxWarp prst="textNoShape">
              <a:avLst/>
            </a:prstTxWarp>
            <a:spAutoFit/>
          </a:bodyPr>
          <a:lstStyle/>
          <a:p>
            <a:pPr algn="ctr" eaLnBrk="1" hangingPunct="1"/>
            <a:r>
              <a:rPr lang="en-US" sz="3200">
                <a:latin typeface="Gill Sans" charset="0"/>
                <a:ea typeface="ＭＳ Ｐゴシック" charset="-128"/>
                <a:cs typeface="ＭＳ Ｐゴシック" charset="-128"/>
                <a:sym typeface="Gill Sans" charset="0"/>
              </a:rPr>
              <a:t>Quality</a:t>
            </a:r>
          </a:p>
        </p:txBody>
      </p:sp>
      <p:sp>
        <p:nvSpPr>
          <p:cNvPr id="30725" name="Rectangle 5"/>
          <p:cNvSpPr>
            <a:spLocks/>
          </p:cNvSpPr>
          <p:nvPr/>
        </p:nvSpPr>
        <p:spPr bwMode="auto">
          <a:xfrm>
            <a:off x="3917950" y="1371600"/>
            <a:ext cx="1309688" cy="487363"/>
          </a:xfrm>
          <a:prstGeom prst="rect">
            <a:avLst/>
          </a:prstGeom>
          <a:noFill/>
          <a:ln w="12700">
            <a:noFill/>
            <a:miter lim="800000"/>
            <a:headEnd/>
            <a:tailEnd/>
          </a:ln>
        </p:spPr>
        <p:txBody>
          <a:bodyPr wrap="none" lIns="0" tIns="0" rIns="0" bIns="0" anchor="ctr">
            <a:prstTxWarp prst="textNoShape">
              <a:avLst/>
            </a:prstTxWarp>
            <a:spAutoFit/>
          </a:bodyPr>
          <a:lstStyle/>
          <a:p>
            <a:pPr algn="ctr" eaLnBrk="1" hangingPunct="1"/>
            <a:r>
              <a:rPr lang="en-US" sz="3200">
                <a:latin typeface="Gill Sans" charset="0"/>
                <a:ea typeface="ＭＳ Ｐゴシック" charset="-128"/>
                <a:cs typeface="ＭＳ Ｐゴシック" charset="-128"/>
                <a:sym typeface="Gill Sans" charset="0"/>
              </a:rPr>
              <a:t>Access</a:t>
            </a:r>
          </a:p>
        </p:txBody>
      </p:sp>
      <p:sp>
        <p:nvSpPr>
          <p:cNvPr id="30726" name="Rectangle 6"/>
          <p:cNvSpPr>
            <a:spLocks/>
          </p:cNvSpPr>
          <p:nvPr/>
        </p:nvSpPr>
        <p:spPr bwMode="auto">
          <a:xfrm>
            <a:off x="2136775" y="4648200"/>
            <a:ext cx="835025" cy="487363"/>
          </a:xfrm>
          <a:prstGeom prst="rect">
            <a:avLst/>
          </a:prstGeom>
          <a:noFill/>
          <a:ln w="12700">
            <a:noFill/>
            <a:miter lim="800000"/>
            <a:headEnd/>
            <a:tailEnd/>
          </a:ln>
        </p:spPr>
        <p:txBody>
          <a:bodyPr wrap="none" lIns="0" tIns="0" rIns="0" bIns="0" anchor="ctr">
            <a:prstTxWarp prst="textNoShape">
              <a:avLst/>
            </a:prstTxWarp>
            <a:spAutoFit/>
          </a:bodyPr>
          <a:lstStyle/>
          <a:p>
            <a:pPr algn="ctr" eaLnBrk="1" hangingPunct="1"/>
            <a:r>
              <a:rPr lang="en-US" sz="3200">
                <a:latin typeface="Gill Sans" charset="0"/>
                <a:ea typeface="ＭＳ Ｐゴシック" charset="-128"/>
                <a:cs typeface="ＭＳ Ｐゴシック" charset="-128"/>
                <a:sym typeface="Gill Sans" charset="0"/>
              </a:rPr>
              <a:t>Cost</a:t>
            </a:r>
          </a:p>
        </p:txBody>
      </p:sp>
      <p:sp>
        <p:nvSpPr>
          <p:cNvPr id="30727" name="Rectangle 7"/>
          <p:cNvSpPr>
            <a:spLocks noChangeArrowheads="1"/>
          </p:cNvSpPr>
          <p:nvPr/>
        </p:nvSpPr>
        <p:spPr bwMode="auto">
          <a:xfrm>
            <a:off x="3429000" y="2501900"/>
            <a:ext cx="2133600" cy="1917700"/>
          </a:xfrm>
          <a:prstGeom prst="rect">
            <a:avLst/>
          </a:prstGeom>
          <a:noFill/>
          <a:ln w="9525">
            <a:noFill/>
            <a:miter lim="800000"/>
            <a:headEnd/>
            <a:tailEnd/>
          </a:ln>
        </p:spPr>
        <p:txBody>
          <a:bodyPr>
            <a:prstTxWarp prst="textNoShape">
              <a:avLst/>
            </a:prstTxWarp>
            <a:spAutoFit/>
          </a:bodyPr>
          <a:lstStyle/>
          <a:p>
            <a:pPr algn="ctr"/>
            <a:r>
              <a:rPr lang="en-US" sz="2400">
                <a:solidFill>
                  <a:srgbClr val="000066"/>
                </a:solidFill>
                <a:ea typeface="ＭＳ Ｐゴシック" charset="-128"/>
                <a:cs typeface="ＭＳ Ｐゴシック" charset="-128"/>
              </a:rPr>
              <a:t>US </a:t>
            </a:r>
          </a:p>
          <a:p>
            <a:pPr algn="ctr"/>
            <a:r>
              <a:rPr lang="en-US" sz="2400">
                <a:solidFill>
                  <a:srgbClr val="000066"/>
                </a:solidFill>
                <a:ea typeface="ＭＳ Ｐゴシック" charset="-128"/>
                <a:cs typeface="ＭＳ Ｐゴシック" charset="-128"/>
              </a:rPr>
              <a:t>has </a:t>
            </a:r>
          </a:p>
          <a:p>
            <a:pPr algn="ctr"/>
            <a:r>
              <a:rPr lang="en-US" sz="2400">
                <a:solidFill>
                  <a:srgbClr val="000066"/>
                </a:solidFill>
                <a:ea typeface="ＭＳ Ｐゴシック" charset="-128"/>
                <a:cs typeface="ＭＳ Ｐゴシック" charset="-128"/>
              </a:rPr>
              <a:t>major problems      in all 3 areas</a:t>
            </a:r>
          </a:p>
        </p:txBody>
      </p:sp>
      <p:sp>
        <p:nvSpPr>
          <p:cNvPr id="204810" name="Oval 10"/>
          <p:cNvSpPr>
            <a:spLocks noChangeArrowheads="1"/>
          </p:cNvSpPr>
          <p:nvPr/>
        </p:nvSpPr>
        <p:spPr bwMode="auto">
          <a:xfrm>
            <a:off x="5867400" y="4495800"/>
            <a:ext cx="1524000" cy="914400"/>
          </a:xfrm>
          <a:prstGeom prst="ellipse">
            <a:avLst/>
          </a:prstGeom>
          <a:noFill/>
          <a:ln w="28575">
            <a:solidFill>
              <a:srgbClr val="FF0000"/>
            </a:solidFill>
            <a:round/>
            <a:headEnd/>
            <a:tailEnd/>
          </a:ln>
          <a:effectLst/>
        </p:spPr>
        <p:txBody>
          <a:bodyPr wrap="none" anchor="ctr">
            <a:prstTxWarp prst="textNoShape">
              <a:avLst/>
            </a:prstTxWarp>
          </a:bodyPr>
          <a:lstStyle/>
          <a:p>
            <a:pPr algn="ctr"/>
            <a:endParaRPr lang="en-US">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772"/>
          </a:xfrm>
        </p:spPr>
        <p:txBody>
          <a:bodyPr>
            <a:normAutofit fontScale="90000"/>
          </a:bodyPr>
          <a:lstStyle/>
          <a:p>
            <a:endParaRPr lang="en-US" dirty="0"/>
          </a:p>
        </p:txBody>
      </p:sp>
      <p:sp>
        <p:nvSpPr>
          <p:cNvPr id="3" name="Content Placeholder 2"/>
          <p:cNvSpPr>
            <a:spLocks noGrp="1"/>
          </p:cNvSpPr>
          <p:nvPr>
            <p:ph idx="1"/>
          </p:nvPr>
        </p:nvSpPr>
        <p:spPr>
          <a:xfrm>
            <a:off x="590881" y="763857"/>
            <a:ext cx="8229600" cy="4525963"/>
          </a:xfrm>
        </p:spPr>
        <p:txBody>
          <a:bodyPr/>
          <a:lstStyle/>
          <a:p>
            <a:r>
              <a:rPr lang="en-US" dirty="0" smtClean="0"/>
              <a:t>“The USA has the very best health system in the world” (Rep. Linda </a:t>
            </a:r>
            <a:r>
              <a:rPr lang="en-US" dirty="0" err="1" smtClean="0"/>
              <a:t>Runbeck,my</a:t>
            </a:r>
            <a:r>
              <a:rPr lang="en-US" dirty="0" smtClean="0"/>
              <a:t> own legislator in the Minnesota House)</a:t>
            </a:r>
          </a:p>
          <a:p>
            <a:endParaRPr lang="en-US" dirty="0"/>
          </a:p>
        </p:txBody>
      </p:sp>
      <p:pic>
        <p:nvPicPr>
          <p:cNvPr id="4" name="Picture 3" descr="Runbeck.jpg"/>
          <p:cNvPicPr>
            <a:picLocks noChangeAspect="1"/>
          </p:cNvPicPr>
          <p:nvPr/>
        </p:nvPicPr>
        <p:blipFill>
          <a:blip r:embed="rId2"/>
          <a:stretch>
            <a:fillRect/>
          </a:stretch>
        </p:blipFill>
        <p:spPr>
          <a:xfrm>
            <a:off x="2234376" y="2814416"/>
            <a:ext cx="5089615" cy="38172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eaLnBrk="1" hangingPunct="1"/>
            <a:r>
              <a:rPr lang="en-US" sz="4800" dirty="0" smtClean="0"/>
              <a:t>My credentials</a:t>
            </a:r>
            <a:endParaRPr lang="en-US" sz="4800" dirty="0"/>
          </a:p>
        </p:txBody>
      </p:sp>
      <p:sp>
        <p:nvSpPr>
          <p:cNvPr id="3075" name="Rectangle 3"/>
          <p:cNvSpPr>
            <a:spLocks noGrp="1" noChangeArrowheads="1"/>
          </p:cNvSpPr>
          <p:nvPr>
            <p:ph idx="1"/>
          </p:nvPr>
        </p:nvSpPr>
        <p:spPr>
          <a:xfrm>
            <a:off x="152400" y="1600200"/>
            <a:ext cx="8991600" cy="4525963"/>
          </a:xfrm>
        </p:spPr>
        <p:txBody>
          <a:bodyPr/>
          <a:lstStyle/>
          <a:p>
            <a:pPr eaLnBrk="1" hangingPunct="1">
              <a:buNone/>
            </a:pPr>
            <a:r>
              <a:rPr lang="en-US" dirty="0" smtClean="0"/>
              <a:t>  </a:t>
            </a:r>
            <a:r>
              <a:rPr lang="en-US" u="sng" dirty="0" smtClean="0"/>
              <a:t>Professional</a:t>
            </a:r>
            <a:r>
              <a:rPr lang="en-US" dirty="0" smtClean="0"/>
              <a:t>:27 years of medical practice as a board-certified urologist both in Canada and the USA.</a:t>
            </a:r>
          </a:p>
          <a:p>
            <a:pPr eaLnBrk="1" hangingPunct="1">
              <a:buNone/>
            </a:pPr>
            <a:endParaRPr lang="en-US" dirty="0" smtClean="0"/>
          </a:p>
          <a:p>
            <a:pPr eaLnBrk="1" hangingPunct="1">
              <a:buNone/>
            </a:pPr>
            <a:r>
              <a:rPr lang="en-US" dirty="0" smtClean="0"/>
              <a:t>  </a:t>
            </a:r>
            <a:r>
              <a:rPr lang="en-US" u="sng" dirty="0" smtClean="0"/>
              <a:t>Social</a:t>
            </a:r>
            <a:r>
              <a:rPr lang="en-US" dirty="0" smtClean="0"/>
              <a:t>: medical family,” moderate” :,liberal with social issues, conservative leaning with economic policies</a:t>
            </a:r>
            <a:endParaRPr lang="en-US" dirty="0"/>
          </a:p>
        </p:txBody>
      </p:sp>
      <p:pic>
        <p:nvPicPr>
          <p:cNvPr id="5" name="Picture 4" descr="IMG_0099.JPG"/>
          <p:cNvPicPr>
            <a:picLocks noChangeAspect="1"/>
          </p:cNvPicPr>
          <p:nvPr/>
        </p:nvPicPr>
        <p:blipFill>
          <a:blip r:embed="rId2">
            <a:alphaModFix amt="8000"/>
          </a:blip>
          <a:stretch>
            <a:fillRect/>
          </a:stretch>
        </p:blipFill>
        <p:spPr>
          <a:xfrm>
            <a:off x="1437685" y="1600200"/>
            <a:ext cx="7892424" cy="4525964"/>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304800" y="381000"/>
            <a:ext cx="1600200" cy="26479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US ranked 37</a:t>
            </a:r>
            <a:r>
              <a:rPr lang="en-US" sz="2400" baseline="30000"/>
              <a:t>th</a:t>
            </a:r>
            <a:r>
              <a:rPr lang="en-US" sz="2400"/>
              <a:t> by the WHO World Health Report</a:t>
            </a:r>
          </a:p>
        </p:txBody>
      </p:sp>
      <p:pic>
        <p:nvPicPr>
          <p:cNvPr id="31747" name="Picture 2"/>
          <p:cNvPicPr>
            <a:picLocks noChangeAspect="1" noChangeArrowheads="1"/>
          </p:cNvPicPr>
          <p:nvPr/>
        </p:nvPicPr>
        <p:blipFill>
          <a:blip r:embed="rId3"/>
          <a:srcRect/>
          <a:stretch>
            <a:fillRect/>
          </a:stretch>
        </p:blipFill>
        <p:spPr bwMode="auto">
          <a:xfrm>
            <a:off x="2590800" y="0"/>
            <a:ext cx="4572000" cy="3427413"/>
          </a:xfrm>
          <a:prstGeom prst="rect">
            <a:avLst/>
          </a:prstGeom>
          <a:noFill/>
          <a:ln w="9525">
            <a:noFill/>
            <a:miter lim="800000"/>
            <a:headEnd/>
            <a:tailEnd/>
          </a:ln>
        </p:spPr>
      </p:pic>
      <p:pic>
        <p:nvPicPr>
          <p:cNvPr id="31748" name="Picture 2"/>
          <p:cNvPicPr>
            <a:picLocks noChangeAspect="1" noChangeArrowheads="1"/>
          </p:cNvPicPr>
          <p:nvPr/>
        </p:nvPicPr>
        <p:blipFill>
          <a:blip r:embed="rId4"/>
          <a:srcRect/>
          <a:stretch>
            <a:fillRect/>
          </a:stretch>
        </p:blipFill>
        <p:spPr bwMode="auto">
          <a:xfrm>
            <a:off x="0" y="3430588"/>
            <a:ext cx="4572000" cy="3427412"/>
          </a:xfrm>
          <a:prstGeom prst="rect">
            <a:avLst/>
          </a:prstGeom>
          <a:noFill/>
          <a:ln w="9525">
            <a:noFill/>
            <a:miter lim="800000"/>
            <a:headEnd/>
            <a:tailEnd/>
          </a:ln>
        </p:spPr>
      </p:pic>
      <p:pic>
        <p:nvPicPr>
          <p:cNvPr id="31749" name="Picture 2"/>
          <p:cNvPicPr>
            <a:picLocks noChangeAspect="1" noChangeArrowheads="1"/>
          </p:cNvPicPr>
          <p:nvPr/>
        </p:nvPicPr>
        <p:blipFill>
          <a:blip r:embed="rId5"/>
          <a:srcRect/>
          <a:stretch>
            <a:fillRect/>
          </a:stretch>
        </p:blipFill>
        <p:spPr bwMode="auto">
          <a:xfrm>
            <a:off x="4572000" y="3429000"/>
            <a:ext cx="4572000" cy="3427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2" descr="INTRENA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0" y="3175"/>
            <a:ext cx="9144000" cy="68564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0" y="3175"/>
            <a:ext cx="9144000" cy="68564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srcRect/>
          <a:stretch>
            <a:fillRect/>
          </a:stretch>
        </p:blipFill>
        <p:spPr bwMode="auto">
          <a:xfrm>
            <a:off x="2985031" y="790059"/>
            <a:ext cx="4440380" cy="4220308"/>
          </a:xfrm>
          <a:prstGeom prst="rect">
            <a:avLst/>
          </a:prstGeom>
          <a:noFill/>
          <a:ln w="9525">
            <a:noFill/>
            <a:miter lim="800000"/>
            <a:headEnd/>
            <a:tailEnd/>
          </a:ln>
        </p:spPr>
      </p:pic>
      <p:sp>
        <p:nvSpPr>
          <p:cNvPr id="3" name="TextBox 2"/>
          <p:cNvSpPr txBox="1"/>
          <p:nvPr/>
        </p:nvSpPr>
        <p:spPr>
          <a:xfrm>
            <a:off x="1360037" y="5400514"/>
            <a:ext cx="7995249" cy="1200329"/>
          </a:xfrm>
          <a:prstGeom prst="rect">
            <a:avLst/>
          </a:prstGeom>
          <a:noFill/>
        </p:spPr>
        <p:txBody>
          <a:bodyPr wrap="square" rtlCol="0">
            <a:spAutoFit/>
          </a:bodyPr>
          <a:lstStyle/>
          <a:p>
            <a:r>
              <a:rPr lang="en-US" dirty="0" smtClean="0">
                <a:solidFill>
                  <a:schemeClr val="accent3"/>
                </a:solidFill>
              </a:rPr>
              <a:t>Items include bacterial infections, DM, HTN, common surgical procedures (</a:t>
            </a:r>
            <a:r>
              <a:rPr lang="en-US" dirty="0" err="1" smtClean="0">
                <a:solidFill>
                  <a:schemeClr val="accent3"/>
                </a:solidFill>
              </a:rPr>
              <a:t>eg</a:t>
            </a:r>
            <a:r>
              <a:rPr lang="en-US" dirty="0" smtClean="0">
                <a:solidFill>
                  <a:schemeClr val="accent3"/>
                </a:solidFill>
              </a:rPr>
              <a:t>. appendicitis), easily preventable or treatable cancers (cervix, testicular respectively).</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eaLnBrk="1" hangingPunct="1"/>
            <a:r>
              <a:rPr lang="en-US"/>
              <a:t>Why do we pay more and get less? </a:t>
            </a:r>
          </a:p>
        </p:txBody>
      </p:sp>
      <p:sp>
        <p:nvSpPr>
          <p:cNvPr id="153603" name="Rectangle 3"/>
          <p:cNvSpPr>
            <a:spLocks noGrp="1" noChangeArrowheads="1"/>
          </p:cNvSpPr>
          <p:nvPr>
            <p:ph idx="1"/>
          </p:nvPr>
        </p:nvSpPr>
        <p:spPr/>
        <p:txBody>
          <a:bodyPr/>
          <a:lstStyle/>
          <a:p>
            <a:pPr eaLnBrk="1" hangingPunct="1"/>
            <a:r>
              <a:rPr lang="en-US"/>
              <a:t>31 cents of each healthcare $ is spent on </a:t>
            </a:r>
            <a:r>
              <a:rPr lang="en-US" b="1" i="1">
                <a:solidFill>
                  <a:schemeClr val="accent2"/>
                </a:solidFill>
              </a:rPr>
              <a:t>administration</a:t>
            </a:r>
            <a:r>
              <a:rPr lang="en-US" b="1">
                <a:solidFill>
                  <a:schemeClr val="accent2"/>
                </a:solidFill>
              </a:rPr>
              <a:t> </a:t>
            </a:r>
          </a:p>
          <a:p>
            <a:pPr eaLnBrk="1" hangingPunct="1"/>
            <a:r>
              <a:rPr lang="en-US"/>
              <a:t>Administrative spending comes from two sides:</a:t>
            </a:r>
          </a:p>
          <a:p>
            <a:pPr lvl="1" eaLnBrk="1" hangingPunct="1"/>
            <a:r>
              <a:rPr lang="en-US">
                <a:solidFill>
                  <a:schemeClr val="accent2"/>
                </a:solidFill>
              </a:rPr>
              <a:t>Providers</a:t>
            </a:r>
          </a:p>
          <a:p>
            <a:pPr lvl="1" eaLnBrk="1" hangingPunct="1"/>
            <a:r>
              <a:rPr lang="en-US"/>
              <a:t>Payers</a:t>
            </a:r>
          </a:p>
          <a:p>
            <a:pPr eaLnBrk="1" hangingPunct="1"/>
            <a:endParaRPr lang="en-US"/>
          </a:p>
          <a:p>
            <a:pPr eaLnBrk="1" hangingPunct="1"/>
            <a:endParaRPr lang="en-US"/>
          </a:p>
        </p:txBody>
      </p:sp>
      <p:sp>
        <p:nvSpPr>
          <p:cNvPr id="36868" name="Text Box 4"/>
          <p:cNvSpPr txBox="1">
            <a:spLocks noChangeArrowheads="1"/>
          </p:cNvSpPr>
          <p:nvPr/>
        </p:nvSpPr>
        <p:spPr bwMode="auto">
          <a:xfrm>
            <a:off x="1219200" y="5972175"/>
            <a:ext cx="7696200" cy="58102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a:t>(Steffie Woolhandler et al., “Costs of Health Care Administration in the United States and Canada,” </a:t>
            </a:r>
            <a:r>
              <a:rPr lang="en-US" sz="1600" b="1" i="1"/>
              <a:t>New England Journal of Medicine</a:t>
            </a:r>
            <a:r>
              <a:rPr lang="en-US" sz="1600"/>
              <a:t> 2003;349:768-75)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endParaRPr lang="en-US"/>
          </a:p>
        </p:txBody>
      </p:sp>
      <p:pic>
        <p:nvPicPr>
          <p:cNvPr id="37891" name="Picture 3" descr="MDOH"/>
          <p:cNvPicPr>
            <a:picLocks noGrp="1" noChangeAspect="1" noChangeArrowheads="1"/>
          </p:cNvPicPr>
          <p:nvPr>
            <p:ph idx="1"/>
          </p:nvPr>
        </p:nvPicPr>
        <p:blipFill>
          <a:blip r:embed="rId2"/>
          <a:srcRect/>
          <a:stretch>
            <a:fillRect/>
          </a:stretch>
        </p:blipFill>
        <p:spPr>
          <a:xfrm>
            <a:off x="2023551" y="0"/>
            <a:ext cx="5560405" cy="4170304"/>
          </a:xfrm>
          <a:noFill/>
        </p:spPr>
      </p:pic>
      <p:sp>
        <p:nvSpPr>
          <p:cNvPr id="4" name="TextBox 3"/>
          <p:cNvSpPr txBox="1"/>
          <p:nvPr/>
        </p:nvSpPr>
        <p:spPr>
          <a:xfrm>
            <a:off x="1840051" y="4640338"/>
            <a:ext cx="6846750" cy="1754327"/>
          </a:xfrm>
          <a:prstGeom prst="rect">
            <a:avLst/>
          </a:prstGeom>
          <a:noFill/>
        </p:spPr>
        <p:txBody>
          <a:bodyPr wrap="square" rtlCol="0">
            <a:spAutoFit/>
          </a:bodyPr>
          <a:lstStyle/>
          <a:p>
            <a:r>
              <a:rPr lang="en-US" dirty="0" smtClean="0"/>
              <a:t>This is a result of the high cost of billing, documentation and hassling with the insurance companies</a:t>
            </a:r>
          </a:p>
          <a:p>
            <a:endParaRPr lang="en-US" dirty="0" smtClean="0"/>
          </a:p>
          <a:p>
            <a:r>
              <a:rPr lang="en-US" dirty="0" smtClean="0"/>
              <a:t>My cost for billing the </a:t>
            </a:r>
            <a:r>
              <a:rPr lang="en-US" dirty="0" err="1" smtClean="0"/>
              <a:t>provincial(Quebec</a:t>
            </a:r>
            <a:r>
              <a:rPr lang="en-US" dirty="0" smtClean="0"/>
              <a:t>) government was 1% of my income!</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p:txBody>
          <a:bodyPr/>
          <a:lstStyle/>
          <a:p>
            <a:pPr eaLnBrk="1" hangingPunct="1"/>
            <a:endParaRPr lang="en-US"/>
          </a:p>
        </p:txBody>
      </p:sp>
      <p:sp>
        <p:nvSpPr>
          <p:cNvPr id="38915" name="Rectangle 3"/>
          <p:cNvSpPr>
            <a:spLocks noGrp="1" noChangeArrowheads="1"/>
          </p:cNvSpPr>
          <p:nvPr>
            <p:ph type="subTitle" idx="1"/>
          </p:nvPr>
        </p:nvSpPr>
        <p:spPr/>
        <p:txBody>
          <a:bodyPr/>
          <a:lstStyle/>
          <a:p>
            <a:pPr eaLnBrk="1" hangingPunct="1"/>
            <a:endParaRPr lang="en-US"/>
          </a:p>
        </p:txBody>
      </p:sp>
      <p:pic>
        <p:nvPicPr>
          <p:cNvPr id="38916" name="Picture 4" descr="ADMIN-MD"/>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endParaRPr lang="en-US"/>
          </a:p>
        </p:txBody>
      </p:sp>
      <p:sp>
        <p:nvSpPr>
          <p:cNvPr id="39939" name="Rectangle 3"/>
          <p:cNvSpPr>
            <a:spLocks noGrp="1" noChangeArrowheads="1"/>
          </p:cNvSpPr>
          <p:nvPr>
            <p:ph idx="1"/>
          </p:nvPr>
        </p:nvSpPr>
        <p:spPr/>
        <p:txBody>
          <a:bodyPr/>
          <a:lstStyle/>
          <a:p>
            <a:pPr eaLnBrk="1" hangingPunct="1"/>
            <a:endParaRPr lang="en-US"/>
          </a:p>
        </p:txBody>
      </p:sp>
      <p:pic>
        <p:nvPicPr>
          <p:cNvPr id="39940" name="Picture 4"/>
          <p:cNvPicPr>
            <a:picLocks noChangeAspect="1" noChangeArrowheads="1"/>
          </p:cNvPicPr>
          <p:nvPr/>
        </p:nvPicPr>
        <p:blipFill>
          <a:blip r:embed="rId3"/>
          <a:srcRect/>
          <a:stretch>
            <a:fillRect/>
          </a:stretch>
        </p:blipFill>
        <p:spPr bwMode="auto">
          <a:xfrm>
            <a:off x="152400" y="228600"/>
            <a:ext cx="8839200" cy="55038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pPr eaLnBrk="1" hangingPunct="1"/>
            <a:r>
              <a:rPr lang="en-US" sz="3600"/>
              <a:t>Interactions between physician practices &amp; insurers are costly</a:t>
            </a:r>
          </a:p>
        </p:txBody>
      </p:sp>
      <p:graphicFrame>
        <p:nvGraphicFramePr>
          <p:cNvPr id="40964" name="Object 5"/>
          <p:cNvGraphicFramePr>
            <a:graphicFrameLocks noGrp="1" noChangeAspect="1"/>
          </p:cNvGraphicFramePr>
          <p:nvPr>
            <p:ph type="chart" idx="1"/>
          </p:nvPr>
        </p:nvGraphicFramePr>
        <p:xfrm>
          <a:off x="841375" y="1676400"/>
          <a:ext cx="7442200" cy="4516438"/>
        </p:xfrm>
        <a:graphic>
          <a:graphicData uri="http://schemas.openxmlformats.org/presentationml/2006/ole">
            <mc:AlternateContent xmlns:mc="http://schemas.openxmlformats.org/markup-compatibility/2006">
              <mc:Choice xmlns:v="urn:schemas-microsoft-com:vml" Requires="v">
                <p:oleObj spid="_x0000_s72707" name="Chart" r:id="rId4" imgW="7429500" imgH="4508500" progId="MSGraph.Chart.8">
                  <p:embed followColorScheme="full"/>
                </p:oleObj>
              </mc:Choice>
              <mc:Fallback>
                <p:oleObj name="Chart" r:id="rId4" imgW="7429500" imgH="450850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375" y="1676400"/>
                        <a:ext cx="7442200" cy="451643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3" name="Text Box 4"/>
          <p:cNvSpPr txBox="1">
            <a:spLocks noChangeArrowheads="1"/>
          </p:cNvSpPr>
          <p:nvPr/>
        </p:nvSpPr>
        <p:spPr bwMode="auto">
          <a:xfrm>
            <a:off x="3048000" y="6415088"/>
            <a:ext cx="6019800" cy="3667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Morra et al, Health Affairs, August 2011, 30:8, 1443-1450</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11" dirty="0" smtClean="0"/>
              <a:t>If current policies of private health care insurance companies were applied to other life conditions</a:t>
            </a:r>
            <a:endParaRPr lang="en-US" sz="3111" dirty="0"/>
          </a:p>
        </p:txBody>
      </p:sp>
      <p:sp>
        <p:nvSpPr>
          <p:cNvPr id="3" name="Content Placeholder 2"/>
          <p:cNvSpPr>
            <a:spLocks noGrp="1"/>
          </p:cNvSpPr>
          <p:nvPr>
            <p:ph idx="1"/>
          </p:nvPr>
        </p:nvSpPr>
        <p:spPr/>
        <p:txBody>
          <a:bodyPr/>
          <a:lstStyle/>
          <a:p>
            <a:r>
              <a:rPr lang="en-US" dirty="0" smtClean="0"/>
              <a:t>If your home was lost to a </a:t>
            </a:r>
            <a:r>
              <a:rPr lang="en-US" dirty="0" err="1" smtClean="0"/>
              <a:t>fire,your</a:t>
            </a:r>
            <a:r>
              <a:rPr lang="en-US" dirty="0" smtClean="0"/>
              <a:t> replacement home could not be insured for further fire damage OR your insurance premium would quadruple</a:t>
            </a:r>
          </a:p>
          <a:p>
            <a:r>
              <a:rPr lang="en-US" dirty="0" smtClean="0"/>
              <a:t>Your automobile insurance would be cancelled after any hit and run accident</a:t>
            </a:r>
          </a:p>
          <a:p>
            <a:r>
              <a:rPr lang="en-US" dirty="0" smtClean="0"/>
              <a:t>After being robbed your police protection would be suspended</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eaLnBrk="1" hangingPunct="1"/>
            <a:r>
              <a:rPr lang="en-US" sz="4000"/>
              <a:t>Interactions between physicians and payers are time-consuming</a:t>
            </a:r>
          </a:p>
        </p:txBody>
      </p:sp>
      <p:sp>
        <p:nvSpPr>
          <p:cNvPr id="41987" name="Rectangle 3"/>
          <p:cNvSpPr>
            <a:spLocks noGrp="1" noChangeArrowheads="1"/>
          </p:cNvSpPr>
          <p:nvPr>
            <p:ph idx="1"/>
          </p:nvPr>
        </p:nvSpPr>
        <p:spPr>
          <a:xfrm>
            <a:off x="152400" y="1600200"/>
            <a:ext cx="5105400" cy="4525963"/>
          </a:xfrm>
        </p:spPr>
        <p:txBody>
          <a:bodyPr/>
          <a:lstStyle/>
          <a:p>
            <a:pPr eaLnBrk="1" hangingPunct="1"/>
            <a:r>
              <a:rPr lang="en-US"/>
              <a:t>Primary care doctors: 3.5 hours/week directly interacting with health insurance companies</a:t>
            </a:r>
          </a:p>
          <a:p>
            <a:pPr eaLnBrk="1" hangingPunct="1"/>
            <a:r>
              <a:rPr lang="en-US"/>
              <a:t>RN/LPN/MAs: 3.8 hours/week</a:t>
            </a:r>
          </a:p>
        </p:txBody>
      </p:sp>
      <p:sp>
        <p:nvSpPr>
          <p:cNvPr id="41988" name="Text Box 4"/>
          <p:cNvSpPr txBox="1">
            <a:spLocks noChangeArrowheads="1"/>
          </p:cNvSpPr>
          <p:nvPr/>
        </p:nvSpPr>
        <p:spPr bwMode="auto">
          <a:xfrm>
            <a:off x="3048000" y="6292850"/>
            <a:ext cx="6019800" cy="3365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a:t>Casalino, L.P. et al.  </a:t>
            </a:r>
            <a:r>
              <a:rPr lang="en-US" sz="1600" i="1"/>
              <a:t>Health Affairs</a:t>
            </a:r>
            <a:r>
              <a:rPr lang="en-US" sz="1600"/>
              <a:t>, 2009. 28(4): p. w533-w543.</a:t>
            </a:r>
          </a:p>
        </p:txBody>
      </p:sp>
      <p:sp>
        <p:nvSpPr>
          <p:cNvPr id="41989" name="AutoShape 6" descr="Z"/>
          <p:cNvSpPr>
            <a:spLocks noChangeAspect="1" noChangeArrowheads="1"/>
          </p:cNvSpPr>
          <p:nvPr/>
        </p:nvSpPr>
        <p:spPr bwMode="auto">
          <a:xfrm>
            <a:off x="3614738" y="2233613"/>
            <a:ext cx="1914525" cy="2390775"/>
          </a:xfrm>
          <a:prstGeom prst="rect">
            <a:avLst/>
          </a:prstGeom>
          <a:noFill/>
          <a:ln w="9525">
            <a:noFill/>
            <a:miter lim="800000"/>
            <a:headEnd/>
            <a:tailEnd/>
          </a:ln>
        </p:spPr>
        <p:txBody>
          <a:bodyPr>
            <a:prstTxWarp prst="textNoShape">
              <a:avLst/>
            </a:prstTxWarp>
          </a:bodyPr>
          <a:lstStyle/>
          <a:p>
            <a:endParaRPr lang="en-US"/>
          </a:p>
        </p:txBody>
      </p:sp>
      <p:sp>
        <p:nvSpPr>
          <p:cNvPr id="41990" name="AutoShape 8" descr="Z"/>
          <p:cNvSpPr>
            <a:spLocks noChangeAspect="1" noChangeArrowheads="1"/>
          </p:cNvSpPr>
          <p:nvPr/>
        </p:nvSpPr>
        <p:spPr bwMode="auto">
          <a:xfrm>
            <a:off x="3614738" y="2233613"/>
            <a:ext cx="1914525" cy="2390775"/>
          </a:xfrm>
          <a:prstGeom prst="rect">
            <a:avLst/>
          </a:prstGeom>
          <a:noFill/>
          <a:ln w="9525">
            <a:noFill/>
            <a:miter lim="800000"/>
            <a:headEnd/>
            <a:tailEnd/>
          </a:ln>
        </p:spPr>
        <p:txBody>
          <a:bodyPr>
            <a:prstTxWarp prst="textNoShape">
              <a:avLst/>
            </a:prstTxWarp>
          </a:bodyPr>
          <a:lstStyle/>
          <a:p>
            <a:endParaRPr lang="en-US"/>
          </a:p>
        </p:txBody>
      </p:sp>
      <p:pic>
        <p:nvPicPr>
          <p:cNvPr id="8" name="Picture 7" descr="82556784.jpg"/>
          <p:cNvPicPr>
            <a:picLocks noChangeAspect="1"/>
          </p:cNvPicPr>
          <p:nvPr/>
        </p:nvPicPr>
        <p:blipFill>
          <a:blip r:embed="rId3"/>
          <a:stretch>
            <a:fillRect/>
          </a:stretch>
        </p:blipFill>
        <p:spPr>
          <a:xfrm>
            <a:off x="5632418" y="1926090"/>
            <a:ext cx="2159061" cy="3248202"/>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r>
              <a:rPr lang="en-US"/>
              <a:t>Why do we pay more and get less? </a:t>
            </a:r>
          </a:p>
        </p:txBody>
      </p:sp>
      <p:sp>
        <p:nvSpPr>
          <p:cNvPr id="432131" name="Rectangle 3"/>
          <p:cNvSpPr>
            <a:spLocks noGrp="1" noChangeArrowheads="1"/>
          </p:cNvSpPr>
          <p:nvPr>
            <p:ph idx="1"/>
          </p:nvPr>
        </p:nvSpPr>
        <p:spPr/>
        <p:txBody>
          <a:bodyPr/>
          <a:lstStyle/>
          <a:p>
            <a:pPr>
              <a:spcBef>
                <a:spcPct val="0"/>
              </a:spcBef>
            </a:pPr>
            <a:r>
              <a:rPr lang="en-US" dirty="0"/>
              <a:t>31 cents of each healthcare $ is spent on </a:t>
            </a:r>
            <a:r>
              <a:rPr lang="en-US" b="1" i="1" dirty="0">
                <a:solidFill>
                  <a:schemeClr val="accent2"/>
                </a:solidFill>
              </a:rPr>
              <a:t>administration</a:t>
            </a:r>
            <a:r>
              <a:rPr lang="en-US" b="1" dirty="0" smtClean="0">
                <a:solidFill>
                  <a:schemeClr val="accent2"/>
                </a:solidFill>
              </a:rPr>
              <a:t> (</a:t>
            </a:r>
            <a:r>
              <a:rPr lang="en-US" b="1" dirty="0" err="1" smtClean="0">
                <a:solidFill>
                  <a:schemeClr val="accent2"/>
                </a:solidFill>
              </a:rPr>
              <a:t>Privare</a:t>
            </a:r>
            <a:r>
              <a:rPr lang="en-US" b="1" dirty="0" smtClean="0">
                <a:solidFill>
                  <a:schemeClr val="accent2"/>
                </a:solidFill>
              </a:rPr>
              <a:t> insurers)</a:t>
            </a:r>
          </a:p>
          <a:p>
            <a:pPr>
              <a:spcBef>
                <a:spcPct val="0"/>
              </a:spcBef>
            </a:pPr>
            <a:r>
              <a:rPr lang="en-US" dirty="0"/>
              <a:t>Administrative spending comes from two sides:</a:t>
            </a:r>
          </a:p>
          <a:p>
            <a:pPr lvl="1" eaLnBrk="1" hangingPunct="1"/>
            <a:r>
              <a:rPr lang="en-US" dirty="0"/>
              <a:t>Providers</a:t>
            </a:r>
          </a:p>
          <a:p>
            <a:pPr lvl="1" eaLnBrk="1" hangingPunct="1"/>
            <a:r>
              <a:rPr lang="en-US" dirty="0">
                <a:solidFill>
                  <a:schemeClr val="accent2"/>
                </a:solidFill>
              </a:rPr>
              <a:t>Payers</a:t>
            </a:r>
          </a:p>
          <a:p>
            <a:pPr eaLnBrk="1" hangingPunct="1"/>
            <a:endParaRPr lang="en-US" dirty="0">
              <a:solidFill>
                <a:schemeClr val="accent2"/>
              </a:solidFill>
            </a:endParaRPr>
          </a:p>
          <a:p>
            <a:pPr eaLnBrk="1" hangingPunct="1"/>
            <a:endParaRPr lang="en-US" dirty="0"/>
          </a:p>
        </p:txBody>
      </p:sp>
      <p:sp>
        <p:nvSpPr>
          <p:cNvPr id="43012" name="Text Box 4"/>
          <p:cNvSpPr txBox="1">
            <a:spLocks noChangeArrowheads="1"/>
          </p:cNvSpPr>
          <p:nvPr/>
        </p:nvSpPr>
        <p:spPr bwMode="auto">
          <a:xfrm>
            <a:off x="1219200" y="5972175"/>
            <a:ext cx="7696200" cy="58102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a:t>(Steffie Woolhandler et al., “Costs of Health Care Administration in the United States and Canada,” </a:t>
            </a:r>
            <a:r>
              <a:rPr lang="en-US" sz="1600" b="1" i="1"/>
              <a:t>New England Journal of Medicine</a:t>
            </a:r>
            <a:r>
              <a:rPr lang="en-US" sz="1600"/>
              <a:t> 2003;349:768-75).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2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21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21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21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0" y="0"/>
            <a:ext cx="7648575" cy="912813"/>
          </a:xfrm>
        </p:spPr>
        <p:txBody>
          <a:bodyPr lIns="0" rIns="0" bIns="0" anchor="b"/>
          <a:lstStyle/>
          <a:p>
            <a:pPr eaLnBrk="1" hangingPunct="1"/>
            <a:r>
              <a:rPr lang="en-US" u="sng"/>
              <a:t>Insurance (Payer) Overhead</a:t>
            </a:r>
            <a:endParaRPr lang="en-US"/>
          </a:p>
        </p:txBody>
      </p:sp>
      <p:graphicFrame>
        <p:nvGraphicFramePr>
          <p:cNvPr id="44035" name="Object 3"/>
          <p:cNvGraphicFramePr>
            <a:graphicFrameLocks noGrp="1" noChangeAspect="1"/>
          </p:cNvGraphicFramePr>
          <p:nvPr>
            <p:ph idx="4294967295"/>
          </p:nvPr>
        </p:nvGraphicFramePr>
        <p:xfrm>
          <a:off x="0" y="1684338"/>
          <a:ext cx="7473950" cy="4357687"/>
        </p:xfrm>
        <a:graphic>
          <a:graphicData uri="http://schemas.openxmlformats.org/presentationml/2006/ole">
            <mc:AlternateContent xmlns:mc="http://schemas.openxmlformats.org/markup-compatibility/2006">
              <mc:Choice xmlns:v="urn:schemas-microsoft-com:vml" Requires="v">
                <p:oleObj spid="_x0000_s77827" name="Chart" r:id="rId4" imgW="7797800" imgH="4546600" progId="MSGraph.Chart.8">
                  <p:embed followColorScheme="full"/>
                </p:oleObj>
              </mc:Choice>
              <mc:Fallback>
                <p:oleObj name="Chart" r:id="rId4" imgW="7797800" imgH="45466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84338"/>
                        <a:ext cx="7473950" cy="435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6" name="Text Box 4"/>
          <p:cNvSpPr txBox="1">
            <a:spLocks noChangeArrowheads="1"/>
          </p:cNvSpPr>
          <p:nvPr/>
        </p:nvSpPr>
        <p:spPr bwMode="auto">
          <a:xfrm>
            <a:off x="228600" y="6248400"/>
            <a:ext cx="6115050" cy="366713"/>
          </a:xfrm>
          <a:prstGeom prst="rect">
            <a:avLst/>
          </a:prstGeom>
          <a:noFill/>
          <a:ln w="9525">
            <a:noFill/>
            <a:miter lim="800000"/>
            <a:headEnd/>
            <a:tailEnd/>
          </a:ln>
        </p:spPr>
        <p:txBody>
          <a:bodyPr wrap="none">
            <a:prstTxWarp prst="textNoShape">
              <a:avLst/>
            </a:prstTxWarp>
            <a:spAutoFit/>
          </a:bodyPr>
          <a:lstStyle/>
          <a:p>
            <a:pPr eaLnBrk="1" hangingPunct="1"/>
            <a:r>
              <a:rPr lang="en-US">
                <a:ea typeface="ＭＳ Ｐゴシック" charset="-128"/>
                <a:cs typeface="Arial" charset="0"/>
              </a:rPr>
              <a:t>International Journal of Health Services 2005; 35(1): 64-90</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400038" y="512064"/>
            <a:ext cx="7286762" cy="668022"/>
          </a:xfrm>
        </p:spPr>
        <p:txBody>
          <a:bodyPr>
            <a:noAutofit/>
          </a:bodyPr>
          <a:lstStyle/>
          <a:p>
            <a:pPr eaLnBrk="1" hangingPunct="1"/>
            <a:r>
              <a:rPr lang="en-US" sz="2400" dirty="0" smtClean="0">
                <a:solidFill>
                  <a:srgbClr val="FF0000"/>
                </a:solidFill>
              </a:rPr>
              <a:t>Reasons for higher administrative costs</a:t>
            </a:r>
            <a:endParaRPr lang="en-US" sz="2400" dirty="0">
              <a:solidFill>
                <a:srgbClr val="FF0000"/>
              </a:solidFill>
            </a:endParaRPr>
          </a:p>
        </p:txBody>
      </p:sp>
      <p:sp>
        <p:nvSpPr>
          <p:cNvPr id="422915" name="Rectangle 3"/>
          <p:cNvSpPr>
            <a:spLocks noGrp="1" noChangeArrowheads="1"/>
          </p:cNvSpPr>
          <p:nvPr>
            <p:ph idx="1"/>
          </p:nvPr>
        </p:nvSpPr>
        <p:spPr>
          <a:xfrm>
            <a:off x="228600" y="1310096"/>
            <a:ext cx="8686800" cy="5310387"/>
          </a:xfrm>
        </p:spPr>
        <p:txBody>
          <a:bodyPr>
            <a:normAutofit lnSpcReduction="10000"/>
          </a:bodyPr>
          <a:lstStyle/>
          <a:p>
            <a:pPr eaLnBrk="1" hangingPunct="1">
              <a:lnSpc>
                <a:spcPct val="90000"/>
              </a:lnSpc>
            </a:pPr>
            <a:r>
              <a:rPr lang="en-US" sz="2800" dirty="0"/>
              <a:t>Advertising/marketing</a:t>
            </a:r>
          </a:p>
          <a:p>
            <a:pPr eaLnBrk="1" hangingPunct="1">
              <a:lnSpc>
                <a:spcPct val="90000"/>
              </a:lnSpc>
            </a:pPr>
            <a:r>
              <a:rPr lang="en-US" sz="2800" dirty="0"/>
              <a:t>Enrolling/</a:t>
            </a:r>
            <a:r>
              <a:rPr lang="en-US" sz="2800" dirty="0" err="1"/>
              <a:t>disenrolling</a:t>
            </a:r>
            <a:endParaRPr lang="en-US" sz="2800" dirty="0"/>
          </a:p>
          <a:p>
            <a:pPr eaLnBrk="1" hangingPunct="1">
              <a:lnSpc>
                <a:spcPct val="90000"/>
              </a:lnSpc>
            </a:pPr>
            <a:r>
              <a:rPr lang="en-US" sz="2800" dirty="0"/>
              <a:t>Underwriting</a:t>
            </a:r>
          </a:p>
          <a:p>
            <a:pPr eaLnBrk="1" hangingPunct="1">
              <a:lnSpc>
                <a:spcPct val="90000"/>
              </a:lnSpc>
            </a:pPr>
            <a:r>
              <a:rPr lang="en-US" sz="2800" dirty="0"/>
              <a:t>Denial of claims</a:t>
            </a:r>
          </a:p>
          <a:p>
            <a:pPr eaLnBrk="1" hangingPunct="1">
              <a:lnSpc>
                <a:spcPct val="90000"/>
              </a:lnSpc>
            </a:pPr>
            <a:r>
              <a:rPr lang="en-US" sz="2800" dirty="0"/>
              <a:t>Deciding what to cover (exclusions, pre-existing conditions)</a:t>
            </a:r>
          </a:p>
          <a:p>
            <a:pPr eaLnBrk="1" hangingPunct="1">
              <a:lnSpc>
                <a:spcPct val="90000"/>
              </a:lnSpc>
            </a:pPr>
            <a:r>
              <a:rPr lang="en-US" sz="2800" dirty="0"/>
              <a:t>Negotiating multiple contracts with providers </a:t>
            </a:r>
          </a:p>
          <a:p>
            <a:pPr eaLnBrk="1" hangingPunct="1">
              <a:lnSpc>
                <a:spcPct val="90000"/>
              </a:lnSpc>
            </a:pPr>
            <a:r>
              <a:rPr lang="en-US" sz="2800" dirty="0"/>
              <a:t>Lobbying ($1.2 billion in 2009)</a:t>
            </a:r>
          </a:p>
          <a:p>
            <a:pPr eaLnBrk="1" hangingPunct="1">
              <a:lnSpc>
                <a:spcPct val="90000"/>
              </a:lnSpc>
            </a:pPr>
            <a:r>
              <a:rPr lang="en-US" sz="2800" dirty="0"/>
              <a:t>Salaries (CEO pay at top 10 insurers in 2009 = $228 million)</a:t>
            </a:r>
            <a:endParaRPr lang="en-US" sz="2800" dirty="0" smtClean="0"/>
          </a:p>
          <a:p>
            <a:pPr eaLnBrk="1" hangingPunct="1">
              <a:lnSpc>
                <a:spcPct val="90000"/>
              </a:lnSpc>
            </a:pPr>
            <a:r>
              <a:rPr lang="en-US" sz="2800" b="1" i="1" dirty="0" smtClean="0">
                <a:solidFill>
                  <a:srgbClr val="FF0000"/>
                </a:solidFill>
              </a:rPr>
              <a:t>$$$(Profits!)</a:t>
            </a:r>
            <a:r>
              <a:rPr lang="en-US" sz="2800" dirty="0" smtClean="0"/>
              <a:t> </a:t>
            </a:r>
            <a:r>
              <a:rPr lang="en-US" sz="2800" dirty="0"/>
              <a:t>(Top 5 insurers reported $11.7 billion in 2010)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2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2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2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29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29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29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29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291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29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124200" y="274638"/>
            <a:ext cx="5867400" cy="1143000"/>
          </a:xfrm>
        </p:spPr>
        <p:txBody>
          <a:bodyPr/>
          <a:lstStyle/>
          <a:p>
            <a:pPr eaLnBrk="1" hangingPunct="1"/>
            <a:r>
              <a:rPr lang="en-US" sz="4000" dirty="0"/>
              <a:t>                </a:t>
            </a:r>
            <a:r>
              <a:rPr lang="en-US" sz="3600" dirty="0"/>
              <a:t>April 13, 2011</a:t>
            </a:r>
          </a:p>
        </p:txBody>
      </p:sp>
      <p:sp>
        <p:nvSpPr>
          <p:cNvPr id="46083" name="Rectangle 3"/>
          <p:cNvSpPr>
            <a:spLocks noGrp="1" noChangeArrowheads="1"/>
          </p:cNvSpPr>
          <p:nvPr>
            <p:ph idx="1"/>
          </p:nvPr>
        </p:nvSpPr>
        <p:spPr/>
        <p:txBody>
          <a:bodyPr/>
          <a:lstStyle/>
          <a:p>
            <a:pPr eaLnBrk="1" hangingPunct="1">
              <a:buFontTx/>
              <a:buNone/>
            </a:pPr>
            <a:r>
              <a:rPr lang="en-US" dirty="0"/>
              <a:t>UnitedHealth Group Inc. CEO Stephen</a:t>
            </a:r>
          </a:p>
          <a:p>
            <a:pPr eaLnBrk="1" hangingPunct="1">
              <a:buFontTx/>
              <a:buNone/>
            </a:pPr>
            <a:r>
              <a:rPr lang="en-US" dirty="0" err="1"/>
              <a:t>Hemsley</a:t>
            </a:r>
            <a:r>
              <a:rPr lang="en-US" dirty="0"/>
              <a:t> took home $48.8 million in total</a:t>
            </a:r>
          </a:p>
          <a:p>
            <a:pPr eaLnBrk="1" hangingPunct="1">
              <a:buFontTx/>
              <a:buNone/>
            </a:pPr>
            <a:r>
              <a:rPr lang="en-US" dirty="0"/>
              <a:t>compensation in 2010.</a:t>
            </a:r>
          </a:p>
        </p:txBody>
      </p:sp>
      <p:pic>
        <p:nvPicPr>
          <p:cNvPr id="46084" name="Picture 5" descr="logo1"/>
          <p:cNvPicPr>
            <a:picLocks noChangeAspect="1" noChangeArrowheads="1"/>
          </p:cNvPicPr>
          <p:nvPr/>
        </p:nvPicPr>
        <p:blipFill>
          <a:blip r:embed="rId2"/>
          <a:srcRect/>
          <a:stretch>
            <a:fillRect/>
          </a:stretch>
        </p:blipFill>
        <p:spPr bwMode="auto">
          <a:xfrm>
            <a:off x="533400" y="274638"/>
            <a:ext cx="4386735" cy="6679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pPr eaLnBrk="1" hangingPunct="1"/>
            <a:r>
              <a:rPr lang="en-US" sz="4000"/>
              <a:t>Admin costs of private payers versus Medicare: </a:t>
            </a:r>
          </a:p>
        </p:txBody>
      </p:sp>
      <p:sp>
        <p:nvSpPr>
          <p:cNvPr id="423939" name="Rectangle 3"/>
          <p:cNvSpPr>
            <a:spLocks noGrp="1" noChangeArrowheads="1"/>
          </p:cNvSpPr>
          <p:nvPr>
            <p:ph idx="1"/>
          </p:nvPr>
        </p:nvSpPr>
        <p:spPr/>
        <p:txBody>
          <a:bodyPr/>
          <a:lstStyle/>
          <a:p>
            <a:pPr eaLnBrk="1" hangingPunct="1"/>
            <a:r>
              <a:rPr lang="en-US"/>
              <a:t>Do these “services” make our patients healthier?</a:t>
            </a:r>
          </a:p>
          <a:p>
            <a:pPr eaLnBrk="1" hangingPunct="1"/>
            <a:r>
              <a:rPr lang="en-US"/>
              <a:t>Should we be spending these healthcare dollars on </a:t>
            </a:r>
            <a:r>
              <a:rPr lang="en-US" i="1"/>
              <a:t>healthcare</a:t>
            </a:r>
            <a:r>
              <a:rPr lang="en-US"/>
              <a:t>??</a:t>
            </a:r>
          </a:p>
          <a:p>
            <a:pPr eaLnBrk="1" hangingPunct="1"/>
            <a:r>
              <a:rPr lang="en-US"/>
              <a:t>Do these “services” help you as a doctor to diagnose, treat, or prevent illness?</a:t>
            </a:r>
          </a:p>
          <a:p>
            <a:pPr eaLnBrk="1" hangingPunct="1">
              <a:buFontTx/>
              <a:buNone/>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3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3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39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0" y="1588"/>
            <a:ext cx="9144000" cy="685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eaLnBrk="1" hangingPunct="1"/>
            <a:r>
              <a:rPr lang="en-US" sz="4000"/>
              <a:t>But didn’t we just pass historic national reform?</a:t>
            </a:r>
          </a:p>
        </p:txBody>
      </p:sp>
      <p:sp>
        <p:nvSpPr>
          <p:cNvPr id="289795" name="Rectangle 3"/>
          <p:cNvSpPr>
            <a:spLocks noGrp="1" noChangeArrowheads="1"/>
          </p:cNvSpPr>
          <p:nvPr>
            <p:ph idx="1"/>
          </p:nvPr>
        </p:nvSpPr>
        <p:spPr>
          <a:xfrm>
            <a:off x="990600" y="1600200"/>
            <a:ext cx="7696200" cy="2590800"/>
          </a:xfrm>
        </p:spPr>
        <p:txBody>
          <a:bodyPr/>
          <a:lstStyle/>
          <a:p>
            <a:pPr eaLnBrk="1" hangingPunct="1"/>
            <a:r>
              <a:rPr lang="en-US" b="1"/>
              <a:t>Individual Mandate</a:t>
            </a:r>
            <a:endParaRPr lang="en-US"/>
          </a:p>
          <a:p>
            <a:pPr lvl="1" eaLnBrk="1" hangingPunct="1"/>
            <a:r>
              <a:rPr lang="en-US" sz="2400"/>
              <a:t>Mandated health </a:t>
            </a:r>
            <a:r>
              <a:rPr lang="en-US" sz="2400" i="1"/>
              <a:t>insurance </a:t>
            </a:r>
            <a:r>
              <a:rPr lang="en-US" sz="2400"/>
              <a:t>for </a:t>
            </a:r>
            <a:r>
              <a:rPr lang="en-US" sz="2400" i="1"/>
              <a:t>some (</a:t>
            </a:r>
            <a:r>
              <a:rPr lang="en-US" sz="2400"/>
              <a:t>23 million will remain uninsured in 2019</a:t>
            </a:r>
            <a:r>
              <a:rPr lang="en-US" sz="2400" i="1"/>
              <a:t>)</a:t>
            </a:r>
            <a:endParaRPr lang="en-US" sz="2400"/>
          </a:p>
          <a:p>
            <a:pPr lvl="1" eaLnBrk="1" hangingPunct="1"/>
            <a:r>
              <a:rPr lang="en-US" sz="2400"/>
              <a:t>Policies required to cover at least 60% of costs</a:t>
            </a:r>
          </a:p>
          <a:p>
            <a:pPr lvl="1" eaLnBrk="1" hangingPunct="1"/>
            <a:r>
              <a:rPr lang="en-US" sz="2400"/>
              <a:t>Raises costs</a:t>
            </a:r>
          </a:p>
          <a:p>
            <a:pPr lvl="1" eaLnBrk="1" hangingPunct="1"/>
            <a:endParaRPr lang="en-US" sz="2400"/>
          </a:p>
          <a:p>
            <a:pPr lvl="1" eaLnBrk="1" hangingPunct="1"/>
            <a:endParaRPr lang="en-US" sz="2500"/>
          </a:p>
          <a:p>
            <a:pPr eaLnBrk="1" hangingPunct="1"/>
            <a:endParaRPr lang="en-US" sz="2800">
              <a:solidFill>
                <a:srgbClr val="FF0000"/>
              </a:solidFill>
            </a:endParaRPr>
          </a:p>
        </p:txBody>
      </p:sp>
      <p:sp>
        <p:nvSpPr>
          <p:cNvPr id="289797" name="Text Box 5"/>
          <p:cNvSpPr txBox="1">
            <a:spLocks noChangeArrowheads="1"/>
          </p:cNvSpPr>
          <p:nvPr/>
        </p:nvSpPr>
        <p:spPr bwMode="auto">
          <a:xfrm>
            <a:off x="914400" y="4406900"/>
            <a:ext cx="6934200" cy="19177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i="1">
                <a:solidFill>
                  <a:schemeClr val="accent2"/>
                </a:solidFill>
              </a:rPr>
              <a:t>“While the legislation will enhance access to insurance, the trade-off will be an accelerated crisis of costs and perpetuation of the current dysfunction…” – </a:t>
            </a:r>
            <a:r>
              <a:rPr lang="en-US" sz="2400">
                <a:solidFill>
                  <a:schemeClr val="accent2"/>
                </a:solidFill>
              </a:rPr>
              <a:t>Jeffrey Flier, dean of Harvard Medical School</a:t>
            </a:r>
          </a:p>
        </p:txBody>
      </p:sp>
      <p:sp>
        <p:nvSpPr>
          <p:cNvPr id="49157" name="Text Box 6"/>
          <p:cNvSpPr txBox="1">
            <a:spLocks noChangeArrowheads="1"/>
          </p:cNvSpPr>
          <p:nvPr/>
        </p:nvSpPr>
        <p:spPr bwMode="auto">
          <a:xfrm>
            <a:off x="1066800" y="5257800"/>
            <a:ext cx="5410200" cy="366713"/>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9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97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97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97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9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p:bldP spid="289797" grpId="0"/>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z="3200">
                <a:solidFill>
                  <a:schemeClr val="tx1"/>
                </a:solidFill>
              </a:rPr>
              <a:t>Massachusetts: Required Coverage </a:t>
            </a:r>
            <a:br>
              <a:rPr lang="en-US" sz="3200">
                <a:solidFill>
                  <a:schemeClr val="tx1"/>
                </a:solidFill>
              </a:rPr>
            </a:br>
            <a:r>
              <a:rPr lang="en-US" sz="3200">
                <a:solidFill>
                  <a:schemeClr val="tx1"/>
                </a:solidFill>
              </a:rPr>
              <a:t>(56 y/o male with income &gt; $32,000)</a:t>
            </a:r>
          </a:p>
        </p:txBody>
      </p:sp>
      <p:sp>
        <p:nvSpPr>
          <p:cNvPr id="50179" name="Rectangle 3"/>
          <p:cNvSpPr>
            <a:spLocks noGrp="1" noChangeArrowheads="1"/>
          </p:cNvSpPr>
          <p:nvPr>
            <p:ph type="body" sz="half" idx="1"/>
          </p:nvPr>
        </p:nvSpPr>
        <p:spPr>
          <a:xfrm>
            <a:off x="228600" y="1798638"/>
            <a:ext cx="4648200" cy="4525962"/>
          </a:xfrm>
        </p:spPr>
        <p:txBody>
          <a:bodyPr/>
          <a:lstStyle/>
          <a:p>
            <a:pPr eaLnBrk="1" hangingPunct="1"/>
            <a:r>
              <a:rPr lang="en-US" sz="2800" b="1"/>
              <a:t>Premium:  $5,600</a:t>
            </a:r>
          </a:p>
          <a:p>
            <a:pPr eaLnBrk="1" hangingPunct="1"/>
            <a:r>
              <a:rPr lang="en-US" sz="2800" b="1"/>
              <a:t>$2000 deductible</a:t>
            </a:r>
          </a:p>
          <a:p>
            <a:pPr eaLnBrk="1" hangingPunct="1"/>
            <a:r>
              <a:rPr lang="en-US" sz="2800" b="1"/>
              <a:t>20% co-insurance once deductible reached</a:t>
            </a:r>
          </a:p>
          <a:p>
            <a:pPr eaLnBrk="1" hangingPunct="1"/>
            <a:endParaRPr lang="en-US" sz="2800" b="1"/>
          </a:p>
        </p:txBody>
      </p:sp>
      <p:sp>
        <p:nvSpPr>
          <p:cNvPr id="50180" name="Rectangle 6"/>
          <p:cNvSpPr>
            <a:spLocks noGrp="1" noChangeArrowheads="1"/>
          </p:cNvSpPr>
          <p:nvPr>
            <p:ph sz="half" idx="2"/>
          </p:nvPr>
        </p:nvSpPr>
        <p:spPr>
          <a:xfrm>
            <a:off x="4800600" y="1447800"/>
            <a:ext cx="4038600" cy="4525963"/>
          </a:xfrm>
        </p:spPr>
        <p:txBody>
          <a:bodyPr/>
          <a:lstStyle/>
          <a:p>
            <a:pPr eaLnBrk="1" hangingPunct="1"/>
            <a:endParaRPr lang="en-US" sz="2800"/>
          </a:p>
        </p:txBody>
      </p:sp>
      <p:pic>
        <p:nvPicPr>
          <p:cNvPr id="50181" name="Picture 5" descr="Massachusetts Map"/>
          <p:cNvPicPr>
            <a:picLocks noChangeAspect="1" noChangeArrowheads="1"/>
          </p:cNvPicPr>
          <p:nvPr/>
        </p:nvPicPr>
        <p:blipFill>
          <a:blip r:embed="rId3"/>
          <a:srcRect t="12938" b="11591"/>
          <a:stretch>
            <a:fillRect/>
          </a:stretch>
        </p:blipFill>
        <p:spPr bwMode="auto">
          <a:xfrm>
            <a:off x="4953000" y="1828800"/>
            <a:ext cx="3371850" cy="266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endParaRPr lang="en-US"/>
          </a:p>
        </p:txBody>
      </p:sp>
      <p:sp>
        <p:nvSpPr>
          <p:cNvPr id="51203" name="Rectangle 3"/>
          <p:cNvSpPr>
            <a:spLocks noGrp="1" noChangeArrowheads="1"/>
          </p:cNvSpPr>
          <p:nvPr>
            <p:ph idx="1"/>
          </p:nvPr>
        </p:nvSpPr>
        <p:spPr/>
        <p:txBody>
          <a:bodyPr/>
          <a:lstStyle/>
          <a:p>
            <a:pPr eaLnBrk="1" hangingPunct="1"/>
            <a:endParaRPr lang="en-US"/>
          </a:p>
        </p:txBody>
      </p:sp>
      <p:pic>
        <p:nvPicPr>
          <p:cNvPr id="51204" name="Picture 4"/>
          <p:cNvPicPr>
            <a:picLocks noChangeAspect="1" noChangeArrowheads="1"/>
          </p:cNvPicPr>
          <p:nvPr/>
        </p:nvPicPr>
        <p:blipFill>
          <a:blip r:embed="rId2"/>
          <a:srcRect/>
          <a:stretch>
            <a:fillRect/>
          </a:stretch>
        </p:blipFill>
        <p:spPr bwMode="auto">
          <a:xfrm>
            <a:off x="1676400" y="0"/>
            <a:ext cx="5014913"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Private industry’s principles are applied in the same manner to health as with any other commodity</a:t>
            </a:r>
          </a:p>
          <a:p>
            <a:r>
              <a:rPr lang="en-US" dirty="0" err="1" smtClean="0"/>
              <a:t>BUT:we</a:t>
            </a:r>
            <a:r>
              <a:rPr lang="en-US" dirty="0" smtClean="0"/>
              <a:t> choose to purchase </a:t>
            </a:r>
            <a:r>
              <a:rPr lang="en-US" dirty="0" err="1" smtClean="0"/>
              <a:t>TVs,computers</a:t>
            </a:r>
            <a:r>
              <a:rPr lang="en-US" dirty="0" smtClean="0"/>
              <a:t> and other items.</a:t>
            </a:r>
          </a:p>
          <a:p>
            <a:r>
              <a:rPr lang="en-US" dirty="0" smtClean="0"/>
              <a:t>We DO NOT choose to be ill</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76200"/>
            <a:ext cx="8229600" cy="1143000"/>
          </a:xfrm>
        </p:spPr>
        <p:txBody>
          <a:bodyPr/>
          <a:lstStyle/>
          <a:p>
            <a:pPr eaLnBrk="1" hangingPunct="1"/>
            <a:r>
              <a:rPr lang="en-US"/>
              <a:t>Is it feasible???</a:t>
            </a:r>
          </a:p>
        </p:txBody>
      </p:sp>
      <p:sp>
        <p:nvSpPr>
          <p:cNvPr id="59395" name="Rectangle 3"/>
          <p:cNvSpPr>
            <a:spLocks noGrp="1" noChangeArrowheads="1"/>
          </p:cNvSpPr>
          <p:nvPr>
            <p:ph idx="1"/>
          </p:nvPr>
        </p:nvSpPr>
        <p:spPr>
          <a:xfrm>
            <a:off x="457200" y="1219200"/>
            <a:ext cx="8229600" cy="4525963"/>
          </a:xfrm>
        </p:spPr>
        <p:txBody>
          <a:bodyPr/>
          <a:lstStyle/>
          <a:p>
            <a:pPr eaLnBrk="1" hangingPunct="1"/>
            <a:r>
              <a:rPr lang="en-US" sz="2800"/>
              <a:t>We already have… </a:t>
            </a:r>
          </a:p>
          <a:p>
            <a:pPr lvl="1" eaLnBrk="1" hangingPunct="1"/>
            <a:r>
              <a:rPr lang="en-US" sz="2400"/>
              <a:t>Excellent hospitals and well-trained professionals </a:t>
            </a:r>
          </a:p>
          <a:p>
            <a:pPr lvl="1" eaLnBrk="1" hangingPunct="1"/>
            <a:r>
              <a:rPr lang="en-US" sz="2400"/>
              <a:t>A nation of vast wealth with sufficient spending </a:t>
            </a:r>
          </a:p>
          <a:p>
            <a:pPr lvl="1" eaLnBrk="1" hangingPunct="1"/>
            <a:r>
              <a:rPr lang="en-US" sz="2400"/>
              <a:t>Acceptance of pooled resources to publicly fund the military, the NIH, the CDC, highways and roads, schools, libraries, police and fire services, water sanitation, etc.</a:t>
            </a:r>
          </a:p>
          <a:p>
            <a:pPr eaLnBrk="1" hangingPunct="1"/>
            <a:r>
              <a:rPr lang="en-US" sz="2800"/>
              <a:t>And…</a:t>
            </a:r>
          </a:p>
          <a:p>
            <a:pPr lvl="1" eaLnBrk="1" hangingPunct="1"/>
            <a:r>
              <a:rPr lang="en-US" sz="2400"/>
              <a:t>Every other industrialized nation is doing it!</a:t>
            </a:r>
          </a:p>
          <a:p>
            <a:pPr lvl="1" eaLnBrk="1" hangingPunct="1"/>
            <a:endParaRPr lang="en-US" sz="2400"/>
          </a:p>
          <a:p>
            <a:pPr lvl="1" eaLnBrk="1" hangingPunct="1"/>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3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3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val 2"/>
          <p:cNvSpPr>
            <a:spLocks noChangeArrowheads="1"/>
          </p:cNvSpPr>
          <p:nvPr/>
        </p:nvSpPr>
        <p:spPr bwMode="auto">
          <a:xfrm>
            <a:off x="381000" y="1676400"/>
            <a:ext cx="2333625" cy="1285875"/>
          </a:xfrm>
          <a:prstGeom prst="ellipse">
            <a:avLst/>
          </a:prstGeom>
          <a:solidFill>
            <a:srgbClr val="FF0000"/>
          </a:solidFill>
          <a:ln w="15875">
            <a:solidFill>
              <a:schemeClr val="tx1"/>
            </a:solidFill>
            <a:round/>
            <a:headEnd/>
            <a:tailEnd/>
          </a:ln>
        </p:spPr>
        <p:txBody>
          <a:bodyPr wrap="none" anchor="ctr">
            <a:prstTxWarp prst="textNoShape">
              <a:avLst/>
            </a:prstTxWarp>
          </a:bodyPr>
          <a:lstStyle/>
          <a:p>
            <a:pPr eaLnBrk="1" hangingPunct="1"/>
            <a:endParaRPr lang="en-US" sz="2400">
              <a:latin typeface="Times New Roman" charset="0"/>
            </a:endParaRPr>
          </a:p>
        </p:txBody>
      </p:sp>
      <p:sp>
        <p:nvSpPr>
          <p:cNvPr id="53251" name="Rectangle 3"/>
          <p:cNvSpPr>
            <a:spLocks noChangeArrowheads="1"/>
          </p:cNvSpPr>
          <p:nvPr/>
        </p:nvSpPr>
        <p:spPr bwMode="auto">
          <a:xfrm>
            <a:off x="228600" y="228600"/>
            <a:ext cx="8686800" cy="6324600"/>
          </a:xfrm>
          <a:prstGeom prst="rect">
            <a:avLst/>
          </a:prstGeom>
          <a:noFill/>
          <a:ln w="9525">
            <a:solidFill>
              <a:schemeClr val="tx1"/>
            </a:solidFill>
            <a:miter lim="800000"/>
            <a:headEnd/>
            <a:tailEnd/>
          </a:ln>
        </p:spPr>
        <p:txBody>
          <a:bodyPr wrap="none" anchor="ctr">
            <a:prstTxWarp prst="textNoShape">
              <a:avLst/>
            </a:prstTxWarp>
          </a:bodyPr>
          <a:lstStyle/>
          <a:p>
            <a:pPr eaLnBrk="1" hangingPunct="1"/>
            <a:endParaRPr lang="en-US" sz="2400">
              <a:latin typeface="Times New Roman" charset="0"/>
            </a:endParaRPr>
          </a:p>
        </p:txBody>
      </p:sp>
      <p:grpSp>
        <p:nvGrpSpPr>
          <p:cNvPr id="2" name="Group 4"/>
          <p:cNvGrpSpPr>
            <a:grpSpLocks/>
          </p:cNvGrpSpPr>
          <p:nvPr/>
        </p:nvGrpSpPr>
        <p:grpSpPr bwMode="auto">
          <a:xfrm>
            <a:off x="457200" y="3276600"/>
            <a:ext cx="1452563" cy="858838"/>
            <a:chOff x="384" y="2160"/>
            <a:chExt cx="1104" cy="528"/>
          </a:xfrm>
        </p:grpSpPr>
        <p:sp>
          <p:nvSpPr>
            <p:cNvPr id="53294" name="AutoShape 5"/>
            <p:cNvSpPr>
              <a:spLocks noChangeArrowheads="1"/>
            </p:cNvSpPr>
            <p:nvPr/>
          </p:nvSpPr>
          <p:spPr bwMode="auto">
            <a:xfrm>
              <a:off x="384" y="2160"/>
              <a:ext cx="1008" cy="528"/>
            </a:xfrm>
            <a:prstGeom prst="roundRect">
              <a:avLst>
                <a:gd name="adj" fmla="val 16667"/>
              </a:avLst>
            </a:prstGeom>
            <a:solidFill>
              <a:schemeClr val="accent1"/>
            </a:solidFill>
            <a:ln w="9525">
              <a:solidFill>
                <a:schemeClr val="tx1"/>
              </a:solidFill>
              <a:round/>
              <a:headEnd/>
              <a:tailEnd/>
            </a:ln>
          </p:spPr>
          <p:txBody>
            <a:bodyPr wrap="none" anchor="ctr">
              <a:prstTxWarp prst="textNoShape">
                <a:avLst/>
              </a:prstTxWarp>
            </a:bodyPr>
            <a:lstStyle/>
            <a:p>
              <a:pPr eaLnBrk="1" hangingPunct="1"/>
              <a:endParaRPr lang="en-US" sz="2400">
                <a:latin typeface="Times New Roman" charset="0"/>
              </a:endParaRPr>
            </a:p>
          </p:txBody>
        </p:sp>
        <p:sp>
          <p:nvSpPr>
            <p:cNvPr id="53295" name="Text Box 6"/>
            <p:cNvSpPr txBox="1">
              <a:spLocks noChangeArrowheads="1"/>
            </p:cNvSpPr>
            <p:nvPr/>
          </p:nvSpPr>
          <p:spPr bwMode="auto">
            <a:xfrm>
              <a:off x="528" y="2208"/>
              <a:ext cx="960" cy="431"/>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2000" b="1">
                  <a:solidFill>
                    <a:schemeClr val="accent2"/>
                  </a:solidFill>
                </a:rPr>
                <a:t>Lower wages</a:t>
              </a:r>
            </a:p>
          </p:txBody>
        </p:sp>
      </p:grpSp>
      <p:grpSp>
        <p:nvGrpSpPr>
          <p:cNvPr id="3" name="Group 7"/>
          <p:cNvGrpSpPr>
            <a:grpSpLocks/>
          </p:cNvGrpSpPr>
          <p:nvPr/>
        </p:nvGrpSpPr>
        <p:grpSpPr bwMode="auto">
          <a:xfrm>
            <a:off x="457200" y="4572000"/>
            <a:ext cx="1854200" cy="1447800"/>
            <a:chOff x="0" y="3024"/>
            <a:chExt cx="1152" cy="1056"/>
          </a:xfrm>
        </p:grpSpPr>
        <p:sp>
          <p:nvSpPr>
            <p:cNvPr id="53292" name="AutoShape 8"/>
            <p:cNvSpPr>
              <a:spLocks noChangeArrowheads="1"/>
            </p:cNvSpPr>
            <p:nvPr/>
          </p:nvSpPr>
          <p:spPr bwMode="auto">
            <a:xfrm>
              <a:off x="0" y="3024"/>
              <a:ext cx="1152" cy="1056"/>
            </a:xfrm>
            <a:prstGeom prst="roundRect">
              <a:avLst>
                <a:gd name="adj" fmla="val 16667"/>
              </a:avLst>
            </a:prstGeom>
            <a:solidFill>
              <a:schemeClr val="accent1"/>
            </a:solidFill>
            <a:ln w="9525">
              <a:solidFill>
                <a:schemeClr val="tx1"/>
              </a:solidFill>
              <a:round/>
              <a:headEnd/>
              <a:tailEnd/>
            </a:ln>
          </p:spPr>
          <p:txBody>
            <a:bodyPr wrap="none" anchor="ctr">
              <a:prstTxWarp prst="textNoShape">
                <a:avLst/>
              </a:prstTxWarp>
            </a:bodyPr>
            <a:lstStyle/>
            <a:p>
              <a:pPr eaLnBrk="1" hangingPunct="1"/>
              <a:endParaRPr lang="en-US" sz="2400">
                <a:latin typeface="Times New Roman" charset="0"/>
              </a:endParaRPr>
            </a:p>
          </p:txBody>
        </p:sp>
        <p:sp>
          <p:nvSpPr>
            <p:cNvPr id="53293" name="Text Box 9"/>
            <p:cNvSpPr txBox="1">
              <a:spLocks noChangeArrowheads="1"/>
            </p:cNvSpPr>
            <p:nvPr/>
          </p:nvSpPr>
          <p:spPr bwMode="auto">
            <a:xfrm>
              <a:off x="0" y="3024"/>
              <a:ext cx="1152" cy="956"/>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sz="2000" b="1">
                  <a:solidFill>
                    <a:schemeClr val="accent2"/>
                  </a:solidFill>
                </a:rPr>
                <a:t>Private employers pay for health insurance</a:t>
              </a:r>
            </a:p>
          </p:txBody>
        </p:sp>
      </p:grpSp>
      <p:grpSp>
        <p:nvGrpSpPr>
          <p:cNvPr id="4" name="Group 10"/>
          <p:cNvGrpSpPr>
            <a:grpSpLocks/>
          </p:cNvGrpSpPr>
          <p:nvPr/>
        </p:nvGrpSpPr>
        <p:grpSpPr bwMode="auto">
          <a:xfrm>
            <a:off x="2600325" y="5475288"/>
            <a:ext cx="2120900" cy="928687"/>
            <a:chOff x="1536" y="3120"/>
            <a:chExt cx="1440" cy="624"/>
          </a:xfrm>
        </p:grpSpPr>
        <p:sp>
          <p:nvSpPr>
            <p:cNvPr id="53290" name="AutoShape 11"/>
            <p:cNvSpPr>
              <a:spLocks noChangeArrowheads="1"/>
            </p:cNvSpPr>
            <p:nvPr/>
          </p:nvSpPr>
          <p:spPr bwMode="auto">
            <a:xfrm>
              <a:off x="1536" y="3120"/>
              <a:ext cx="1440" cy="624"/>
            </a:xfrm>
            <a:prstGeom prst="roundRect">
              <a:avLst>
                <a:gd name="adj" fmla="val 16667"/>
              </a:avLst>
            </a:prstGeom>
            <a:solidFill>
              <a:schemeClr val="accent1"/>
            </a:solidFill>
            <a:ln w="9525">
              <a:solidFill>
                <a:schemeClr val="tx1"/>
              </a:solidFill>
              <a:round/>
              <a:headEnd/>
              <a:tailEnd/>
            </a:ln>
          </p:spPr>
          <p:txBody>
            <a:bodyPr wrap="none" anchor="ctr">
              <a:prstTxWarp prst="textNoShape">
                <a:avLst/>
              </a:prstTxWarp>
            </a:bodyPr>
            <a:lstStyle/>
            <a:p>
              <a:pPr eaLnBrk="1" hangingPunct="1"/>
              <a:endParaRPr lang="en-US" sz="2400">
                <a:latin typeface="Times New Roman" charset="0"/>
              </a:endParaRPr>
            </a:p>
          </p:txBody>
        </p:sp>
        <p:sp>
          <p:nvSpPr>
            <p:cNvPr id="53291" name="Text Box 12"/>
            <p:cNvSpPr txBox="1">
              <a:spLocks noChangeArrowheads="1"/>
            </p:cNvSpPr>
            <p:nvPr/>
          </p:nvSpPr>
          <p:spPr bwMode="auto">
            <a:xfrm>
              <a:off x="1536" y="3206"/>
              <a:ext cx="1344" cy="472"/>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sz="2000" b="1">
                  <a:solidFill>
                    <a:schemeClr val="accent2"/>
                  </a:solidFill>
                </a:rPr>
                <a:t>Higher prices for goods</a:t>
              </a:r>
            </a:p>
          </p:txBody>
        </p:sp>
      </p:grpSp>
      <p:grpSp>
        <p:nvGrpSpPr>
          <p:cNvPr id="5" name="Group 13"/>
          <p:cNvGrpSpPr>
            <a:grpSpLocks/>
          </p:cNvGrpSpPr>
          <p:nvPr/>
        </p:nvGrpSpPr>
        <p:grpSpPr bwMode="auto">
          <a:xfrm>
            <a:off x="2895600" y="3429000"/>
            <a:ext cx="2054225" cy="603250"/>
            <a:chOff x="2160" y="2208"/>
            <a:chExt cx="1296" cy="624"/>
          </a:xfrm>
        </p:grpSpPr>
        <p:sp>
          <p:nvSpPr>
            <p:cNvPr id="53288" name="AutoShape 14"/>
            <p:cNvSpPr>
              <a:spLocks noChangeArrowheads="1"/>
            </p:cNvSpPr>
            <p:nvPr/>
          </p:nvSpPr>
          <p:spPr bwMode="auto">
            <a:xfrm>
              <a:off x="2160" y="2208"/>
              <a:ext cx="1200" cy="624"/>
            </a:xfrm>
            <a:prstGeom prst="roundRect">
              <a:avLst>
                <a:gd name="adj" fmla="val 16667"/>
              </a:avLst>
            </a:prstGeom>
            <a:solidFill>
              <a:schemeClr val="accent1"/>
            </a:solidFill>
            <a:ln w="9525">
              <a:solidFill>
                <a:schemeClr val="tx1"/>
              </a:solidFill>
              <a:round/>
              <a:headEnd/>
              <a:tailEnd/>
            </a:ln>
          </p:spPr>
          <p:txBody>
            <a:bodyPr wrap="none" anchor="ctr">
              <a:prstTxWarp prst="textNoShape">
                <a:avLst/>
              </a:prstTxWarp>
            </a:bodyPr>
            <a:lstStyle/>
            <a:p>
              <a:pPr eaLnBrk="1" hangingPunct="1"/>
              <a:endParaRPr lang="en-US" sz="2400">
                <a:latin typeface="Times New Roman" charset="0"/>
              </a:endParaRPr>
            </a:p>
          </p:txBody>
        </p:sp>
        <p:sp>
          <p:nvSpPr>
            <p:cNvPr id="53289" name="Text Box 15"/>
            <p:cNvSpPr txBox="1">
              <a:spLocks noChangeArrowheads="1"/>
            </p:cNvSpPr>
            <p:nvPr/>
          </p:nvSpPr>
          <p:spPr bwMode="auto">
            <a:xfrm>
              <a:off x="2160" y="2398"/>
              <a:ext cx="1296" cy="411"/>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2000" b="1">
                  <a:solidFill>
                    <a:schemeClr val="accent2"/>
                  </a:solidFill>
                </a:rPr>
                <a:t>Out of pocket</a:t>
              </a:r>
            </a:p>
          </p:txBody>
        </p:sp>
      </p:grpSp>
      <p:grpSp>
        <p:nvGrpSpPr>
          <p:cNvPr id="6" name="Group 16"/>
          <p:cNvGrpSpPr>
            <a:grpSpLocks/>
          </p:cNvGrpSpPr>
          <p:nvPr/>
        </p:nvGrpSpPr>
        <p:grpSpPr bwMode="auto">
          <a:xfrm>
            <a:off x="5595938" y="1676400"/>
            <a:ext cx="2405062" cy="928688"/>
            <a:chOff x="2256" y="1296"/>
            <a:chExt cx="1632" cy="624"/>
          </a:xfrm>
        </p:grpSpPr>
        <p:sp>
          <p:nvSpPr>
            <p:cNvPr id="53286" name="AutoShape 17"/>
            <p:cNvSpPr>
              <a:spLocks noChangeArrowheads="1"/>
            </p:cNvSpPr>
            <p:nvPr/>
          </p:nvSpPr>
          <p:spPr bwMode="auto">
            <a:xfrm>
              <a:off x="2352" y="1296"/>
              <a:ext cx="1440" cy="624"/>
            </a:xfrm>
            <a:prstGeom prst="roundRect">
              <a:avLst>
                <a:gd name="adj" fmla="val 16667"/>
              </a:avLst>
            </a:prstGeom>
            <a:solidFill>
              <a:schemeClr val="accent1"/>
            </a:solidFill>
            <a:ln w="9525">
              <a:solidFill>
                <a:schemeClr val="tx1"/>
              </a:solidFill>
              <a:round/>
              <a:headEnd/>
              <a:tailEnd/>
            </a:ln>
          </p:spPr>
          <p:txBody>
            <a:bodyPr wrap="none" anchor="ctr">
              <a:prstTxWarp prst="textNoShape">
                <a:avLst/>
              </a:prstTxWarp>
            </a:bodyPr>
            <a:lstStyle/>
            <a:p>
              <a:pPr eaLnBrk="1" hangingPunct="1"/>
              <a:endParaRPr lang="en-US" sz="2400">
                <a:latin typeface="Times New Roman" charset="0"/>
              </a:endParaRPr>
            </a:p>
          </p:txBody>
        </p:sp>
        <p:sp>
          <p:nvSpPr>
            <p:cNvPr id="53287" name="Text Box 18"/>
            <p:cNvSpPr txBox="1">
              <a:spLocks noChangeArrowheads="1"/>
            </p:cNvSpPr>
            <p:nvPr/>
          </p:nvSpPr>
          <p:spPr bwMode="auto">
            <a:xfrm>
              <a:off x="2256" y="1392"/>
              <a:ext cx="1632" cy="471"/>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sz="2000" b="1">
                  <a:solidFill>
                    <a:schemeClr val="accent2"/>
                  </a:solidFill>
                </a:rPr>
                <a:t>Individual health insurance</a:t>
              </a:r>
            </a:p>
          </p:txBody>
        </p:sp>
      </p:grpSp>
      <p:grpSp>
        <p:nvGrpSpPr>
          <p:cNvPr id="7" name="Group 19"/>
          <p:cNvGrpSpPr>
            <a:grpSpLocks/>
          </p:cNvGrpSpPr>
          <p:nvPr/>
        </p:nvGrpSpPr>
        <p:grpSpPr bwMode="auto">
          <a:xfrm>
            <a:off x="3165475" y="2046288"/>
            <a:ext cx="2263775" cy="1077912"/>
            <a:chOff x="3936" y="1968"/>
            <a:chExt cx="1536" cy="724"/>
          </a:xfrm>
        </p:grpSpPr>
        <p:sp>
          <p:nvSpPr>
            <p:cNvPr id="53284" name="AutoShape 20"/>
            <p:cNvSpPr>
              <a:spLocks noChangeArrowheads="1"/>
            </p:cNvSpPr>
            <p:nvPr/>
          </p:nvSpPr>
          <p:spPr bwMode="auto">
            <a:xfrm>
              <a:off x="4080" y="1968"/>
              <a:ext cx="1248" cy="720"/>
            </a:xfrm>
            <a:prstGeom prst="roundRect">
              <a:avLst>
                <a:gd name="adj" fmla="val 16667"/>
              </a:avLst>
            </a:prstGeom>
            <a:solidFill>
              <a:schemeClr val="accent1"/>
            </a:solidFill>
            <a:ln w="9525">
              <a:solidFill>
                <a:schemeClr val="tx1"/>
              </a:solidFill>
              <a:round/>
              <a:headEnd/>
              <a:tailEnd/>
            </a:ln>
          </p:spPr>
          <p:txBody>
            <a:bodyPr wrap="none" anchor="ctr">
              <a:prstTxWarp prst="textNoShape">
                <a:avLst/>
              </a:prstTxWarp>
            </a:bodyPr>
            <a:lstStyle/>
            <a:p>
              <a:pPr eaLnBrk="1" hangingPunct="1"/>
              <a:endParaRPr lang="en-US" sz="2400">
                <a:latin typeface="Times New Roman" charset="0"/>
              </a:endParaRPr>
            </a:p>
          </p:txBody>
        </p:sp>
        <p:sp>
          <p:nvSpPr>
            <p:cNvPr id="53285" name="Text Box 21"/>
            <p:cNvSpPr txBox="1">
              <a:spLocks noChangeArrowheads="1"/>
            </p:cNvSpPr>
            <p:nvPr/>
          </p:nvSpPr>
          <p:spPr bwMode="auto">
            <a:xfrm>
              <a:off x="3936" y="2016"/>
              <a:ext cx="1536" cy="676"/>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sz="2000" b="1">
                  <a:solidFill>
                    <a:schemeClr val="accent2"/>
                  </a:solidFill>
                </a:rPr>
                <a:t>Taxes for Medicare and Medicaid</a:t>
              </a:r>
            </a:p>
          </p:txBody>
        </p:sp>
      </p:grpSp>
      <p:grpSp>
        <p:nvGrpSpPr>
          <p:cNvPr id="8" name="Group 22"/>
          <p:cNvGrpSpPr>
            <a:grpSpLocks/>
          </p:cNvGrpSpPr>
          <p:nvPr/>
        </p:nvGrpSpPr>
        <p:grpSpPr bwMode="auto">
          <a:xfrm>
            <a:off x="2590800" y="4475163"/>
            <a:ext cx="2484438" cy="642937"/>
            <a:chOff x="3648" y="2928"/>
            <a:chExt cx="1536" cy="432"/>
          </a:xfrm>
        </p:grpSpPr>
        <p:sp>
          <p:nvSpPr>
            <p:cNvPr id="53282" name="AutoShape 23"/>
            <p:cNvSpPr>
              <a:spLocks noChangeArrowheads="1"/>
            </p:cNvSpPr>
            <p:nvPr/>
          </p:nvSpPr>
          <p:spPr bwMode="auto">
            <a:xfrm>
              <a:off x="3648" y="2928"/>
              <a:ext cx="1296" cy="432"/>
            </a:xfrm>
            <a:prstGeom prst="roundRect">
              <a:avLst>
                <a:gd name="adj" fmla="val 16667"/>
              </a:avLst>
            </a:prstGeom>
            <a:solidFill>
              <a:schemeClr val="accent1"/>
            </a:solidFill>
            <a:ln w="9525">
              <a:solidFill>
                <a:schemeClr val="tx1"/>
              </a:solidFill>
              <a:round/>
              <a:headEnd/>
              <a:tailEnd/>
            </a:ln>
          </p:spPr>
          <p:txBody>
            <a:bodyPr wrap="none" anchor="ctr">
              <a:prstTxWarp prst="textNoShape">
                <a:avLst/>
              </a:prstTxWarp>
            </a:bodyPr>
            <a:lstStyle/>
            <a:p>
              <a:pPr eaLnBrk="1" hangingPunct="1"/>
              <a:endParaRPr lang="en-US" sz="2400">
                <a:latin typeface="Times New Roman" charset="0"/>
              </a:endParaRPr>
            </a:p>
          </p:txBody>
        </p:sp>
        <p:sp>
          <p:nvSpPr>
            <p:cNvPr id="53283" name="Text Box 24"/>
            <p:cNvSpPr txBox="1">
              <a:spLocks noChangeArrowheads="1"/>
            </p:cNvSpPr>
            <p:nvPr/>
          </p:nvSpPr>
          <p:spPr bwMode="auto">
            <a:xfrm>
              <a:off x="3697" y="3024"/>
              <a:ext cx="1487" cy="267"/>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2000" b="1">
                  <a:solidFill>
                    <a:schemeClr val="accent2"/>
                  </a:solidFill>
                </a:rPr>
                <a:t>Property taxes</a:t>
              </a:r>
            </a:p>
          </p:txBody>
        </p:sp>
      </p:grpSp>
      <p:grpSp>
        <p:nvGrpSpPr>
          <p:cNvPr id="9" name="Group 25"/>
          <p:cNvGrpSpPr>
            <a:grpSpLocks/>
          </p:cNvGrpSpPr>
          <p:nvPr/>
        </p:nvGrpSpPr>
        <p:grpSpPr bwMode="auto">
          <a:xfrm>
            <a:off x="5003800" y="5486400"/>
            <a:ext cx="2921000" cy="928688"/>
            <a:chOff x="3552" y="3456"/>
            <a:chExt cx="1776" cy="624"/>
          </a:xfrm>
        </p:grpSpPr>
        <p:sp>
          <p:nvSpPr>
            <p:cNvPr id="53280" name="AutoShape 26"/>
            <p:cNvSpPr>
              <a:spLocks noChangeArrowheads="1"/>
            </p:cNvSpPr>
            <p:nvPr/>
          </p:nvSpPr>
          <p:spPr bwMode="auto">
            <a:xfrm>
              <a:off x="3600" y="3456"/>
              <a:ext cx="1728" cy="624"/>
            </a:xfrm>
            <a:prstGeom prst="roundRect">
              <a:avLst>
                <a:gd name="adj" fmla="val 16667"/>
              </a:avLst>
            </a:prstGeom>
            <a:solidFill>
              <a:schemeClr val="accent1"/>
            </a:solidFill>
            <a:ln w="9525">
              <a:solidFill>
                <a:schemeClr val="tx1"/>
              </a:solidFill>
              <a:round/>
              <a:headEnd/>
              <a:tailEnd/>
            </a:ln>
          </p:spPr>
          <p:txBody>
            <a:bodyPr wrap="none" anchor="ctr">
              <a:prstTxWarp prst="textNoShape">
                <a:avLst/>
              </a:prstTxWarp>
            </a:bodyPr>
            <a:lstStyle/>
            <a:p>
              <a:pPr eaLnBrk="1" hangingPunct="1"/>
              <a:endParaRPr lang="en-US" sz="2400">
                <a:latin typeface="Times New Roman" charset="0"/>
              </a:endParaRPr>
            </a:p>
          </p:txBody>
        </p:sp>
        <p:sp>
          <p:nvSpPr>
            <p:cNvPr id="53281" name="Text Box 27"/>
            <p:cNvSpPr txBox="1">
              <a:spLocks noChangeArrowheads="1"/>
            </p:cNvSpPr>
            <p:nvPr/>
          </p:nvSpPr>
          <p:spPr bwMode="auto">
            <a:xfrm>
              <a:off x="3552" y="3552"/>
              <a:ext cx="1776" cy="471"/>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sz="2000" b="1">
                  <a:solidFill>
                    <a:schemeClr val="accent2"/>
                  </a:solidFill>
                </a:rPr>
                <a:t>Health insurance for public employees</a:t>
              </a:r>
            </a:p>
          </p:txBody>
        </p:sp>
      </p:grpSp>
      <p:sp>
        <p:nvSpPr>
          <p:cNvPr id="53260" name="Oval 28"/>
          <p:cNvSpPr>
            <a:spLocks noChangeArrowheads="1"/>
          </p:cNvSpPr>
          <p:nvPr/>
        </p:nvSpPr>
        <p:spPr bwMode="auto">
          <a:xfrm>
            <a:off x="5368925" y="2903538"/>
            <a:ext cx="3394075" cy="2357437"/>
          </a:xfrm>
          <a:prstGeom prst="ellipse">
            <a:avLst/>
          </a:prstGeom>
          <a:noFill/>
          <a:ln w="15875">
            <a:solidFill>
              <a:srgbClr val="FFFFFF"/>
            </a:solidFill>
            <a:round/>
            <a:headEnd/>
            <a:tailEnd/>
          </a:ln>
        </p:spPr>
        <p:txBody>
          <a:bodyPr wrap="none" anchor="ctr">
            <a:prstTxWarp prst="textNoShape">
              <a:avLst/>
            </a:prstTxWarp>
          </a:bodyPr>
          <a:lstStyle/>
          <a:p>
            <a:pPr eaLnBrk="1" hangingPunct="1"/>
            <a:endParaRPr lang="en-US" sz="2400">
              <a:latin typeface="Times New Roman" charset="0"/>
            </a:endParaRPr>
          </a:p>
        </p:txBody>
      </p:sp>
      <p:pic>
        <p:nvPicPr>
          <p:cNvPr id="53261" name="Picture 29" descr="HM00343_"/>
          <p:cNvPicPr>
            <a:picLocks noChangeAspect="1" noChangeArrowheads="1"/>
          </p:cNvPicPr>
          <p:nvPr/>
        </p:nvPicPr>
        <p:blipFill>
          <a:blip r:embed="rId3"/>
          <a:srcRect/>
          <a:stretch>
            <a:fillRect/>
          </a:stretch>
        </p:blipFill>
        <p:spPr bwMode="auto">
          <a:xfrm>
            <a:off x="7489825" y="4189413"/>
            <a:ext cx="687388" cy="714375"/>
          </a:xfrm>
          <a:prstGeom prst="rect">
            <a:avLst/>
          </a:prstGeom>
          <a:noFill/>
          <a:ln w="9525">
            <a:noFill/>
            <a:miter lim="800000"/>
            <a:headEnd/>
            <a:tailEnd/>
          </a:ln>
        </p:spPr>
      </p:pic>
      <p:pic>
        <p:nvPicPr>
          <p:cNvPr id="53262" name="Picture 30" descr="BD10633_"/>
          <p:cNvPicPr>
            <a:picLocks noChangeAspect="1" noChangeArrowheads="1"/>
          </p:cNvPicPr>
          <p:nvPr/>
        </p:nvPicPr>
        <p:blipFill>
          <a:blip r:embed="rId4"/>
          <a:srcRect/>
          <a:stretch>
            <a:fillRect/>
          </a:stretch>
        </p:blipFill>
        <p:spPr bwMode="auto">
          <a:xfrm>
            <a:off x="5864225" y="3760788"/>
            <a:ext cx="895350" cy="1212850"/>
          </a:xfrm>
          <a:prstGeom prst="rect">
            <a:avLst/>
          </a:prstGeom>
          <a:noFill/>
          <a:ln w="9525">
            <a:noFill/>
            <a:miter lim="800000"/>
            <a:headEnd/>
            <a:tailEnd/>
          </a:ln>
        </p:spPr>
      </p:pic>
      <p:pic>
        <p:nvPicPr>
          <p:cNvPr id="53263" name="Picture 31" descr="j0183432"/>
          <p:cNvPicPr>
            <a:picLocks noChangeAspect="1" noChangeArrowheads="1"/>
          </p:cNvPicPr>
          <p:nvPr/>
        </p:nvPicPr>
        <p:blipFill>
          <a:blip r:embed="rId5"/>
          <a:srcRect/>
          <a:stretch>
            <a:fillRect/>
          </a:stretch>
        </p:blipFill>
        <p:spPr bwMode="auto">
          <a:xfrm>
            <a:off x="6500813" y="2903538"/>
            <a:ext cx="1303337" cy="1571625"/>
          </a:xfrm>
          <a:prstGeom prst="rect">
            <a:avLst/>
          </a:prstGeom>
          <a:noFill/>
          <a:ln w="9525">
            <a:noFill/>
            <a:miter lim="800000"/>
            <a:headEnd/>
            <a:tailEnd/>
          </a:ln>
        </p:spPr>
      </p:pic>
      <p:sp>
        <p:nvSpPr>
          <p:cNvPr id="53264" name="Line 32"/>
          <p:cNvSpPr>
            <a:spLocks noChangeShapeType="1"/>
          </p:cNvSpPr>
          <p:nvPr/>
        </p:nvSpPr>
        <p:spPr bwMode="auto">
          <a:xfrm flipV="1">
            <a:off x="1066800" y="4114800"/>
            <a:ext cx="0" cy="457200"/>
          </a:xfrm>
          <a:prstGeom prst="line">
            <a:avLst/>
          </a:prstGeom>
          <a:noFill/>
          <a:ln w="44450">
            <a:solidFill>
              <a:srgbClr val="FFFFFF"/>
            </a:solidFill>
            <a:round/>
            <a:headEnd/>
            <a:tailEnd type="triangle" w="med" len="med"/>
          </a:ln>
        </p:spPr>
        <p:txBody>
          <a:bodyPr>
            <a:prstTxWarp prst="textNoShape">
              <a:avLst/>
            </a:prstTxWarp>
          </a:bodyPr>
          <a:lstStyle/>
          <a:p>
            <a:endParaRPr lang="en-US"/>
          </a:p>
        </p:txBody>
      </p:sp>
      <p:sp>
        <p:nvSpPr>
          <p:cNvPr id="53265" name="Line 33"/>
          <p:cNvSpPr>
            <a:spLocks noChangeShapeType="1"/>
          </p:cNvSpPr>
          <p:nvPr/>
        </p:nvSpPr>
        <p:spPr bwMode="auto">
          <a:xfrm>
            <a:off x="2286000" y="5638800"/>
            <a:ext cx="304800" cy="0"/>
          </a:xfrm>
          <a:prstGeom prst="line">
            <a:avLst/>
          </a:prstGeom>
          <a:noFill/>
          <a:ln w="44450">
            <a:solidFill>
              <a:srgbClr val="FFFFFF"/>
            </a:solidFill>
            <a:round/>
            <a:headEnd/>
            <a:tailEnd type="triangle" w="med" len="med"/>
          </a:ln>
        </p:spPr>
        <p:txBody>
          <a:bodyPr>
            <a:prstTxWarp prst="textNoShape">
              <a:avLst/>
            </a:prstTxWarp>
          </a:bodyPr>
          <a:lstStyle/>
          <a:p>
            <a:endParaRPr lang="en-US"/>
          </a:p>
        </p:txBody>
      </p:sp>
      <p:sp>
        <p:nvSpPr>
          <p:cNvPr id="53266" name="Line 34"/>
          <p:cNvSpPr>
            <a:spLocks noChangeShapeType="1"/>
          </p:cNvSpPr>
          <p:nvPr/>
        </p:nvSpPr>
        <p:spPr bwMode="auto">
          <a:xfrm>
            <a:off x="2057400" y="2895600"/>
            <a:ext cx="609600" cy="1600200"/>
          </a:xfrm>
          <a:prstGeom prst="line">
            <a:avLst/>
          </a:prstGeom>
          <a:noFill/>
          <a:ln w="44450">
            <a:solidFill>
              <a:srgbClr val="FFFFFF"/>
            </a:solidFill>
            <a:round/>
            <a:headEnd/>
            <a:tailEnd type="triangle" w="med" len="med"/>
          </a:ln>
        </p:spPr>
        <p:txBody>
          <a:bodyPr>
            <a:prstTxWarp prst="textNoShape">
              <a:avLst/>
            </a:prstTxWarp>
          </a:bodyPr>
          <a:lstStyle/>
          <a:p>
            <a:endParaRPr lang="en-US"/>
          </a:p>
        </p:txBody>
      </p:sp>
      <p:sp>
        <p:nvSpPr>
          <p:cNvPr id="53267" name="Line 35"/>
          <p:cNvSpPr>
            <a:spLocks noChangeShapeType="1"/>
          </p:cNvSpPr>
          <p:nvPr/>
        </p:nvSpPr>
        <p:spPr bwMode="auto">
          <a:xfrm>
            <a:off x="4648200" y="5105400"/>
            <a:ext cx="457200" cy="457200"/>
          </a:xfrm>
          <a:prstGeom prst="line">
            <a:avLst/>
          </a:prstGeom>
          <a:noFill/>
          <a:ln w="44450">
            <a:solidFill>
              <a:srgbClr val="FFFFFF"/>
            </a:solidFill>
            <a:round/>
            <a:headEnd/>
            <a:tailEnd type="triangle" w="med" len="med"/>
          </a:ln>
        </p:spPr>
        <p:txBody>
          <a:bodyPr>
            <a:prstTxWarp prst="textNoShape">
              <a:avLst/>
            </a:prstTxWarp>
          </a:bodyPr>
          <a:lstStyle/>
          <a:p>
            <a:endParaRPr lang="en-US"/>
          </a:p>
        </p:txBody>
      </p:sp>
      <p:sp>
        <p:nvSpPr>
          <p:cNvPr id="53268" name="Line 36"/>
          <p:cNvSpPr>
            <a:spLocks noChangeShapeType="1"/>
          </p:cNvSpPr>
          <p:nvPr/>
        </p:nvSpPr>
        <p:spPr bwMode="auto">
          <a:xfrm>
            <a:off x="2438400" y="2743200"/>
            <a:ext cx="457200" cy="685800"/>
          </a:xfrm>
          <a:prstGeom prst="line">
            <a:avLst/>
          </a:prstGeom>
          <a:noFill/>
          <a:ln w="44450">
            <a:solidFill>
              <a:srgbClr val="FFFFFF"/>
            </a:solidFill>
            <a:round/>
            <a:headEnd/>
            <a:tailEnd type="triangle" w="med" len="med"/>
          </a:ln>
        </p:spPr>
        <p:txBody>
          <a:bodyPr>
            <a:prstTxWarp prst="textNoShape">
              <a:avLst/>
            </a:prstTxWarp>
          </a:bodyPr>
          <a:lstStyle/>
          <a:p>
            <a:endParaRPr lang="en-US"/>
          </a:p>
        </p:txBody>
      </p:sp>
      <p:sp>
        <p:nvSpPr>
          <p:cNvPr id="53269" name="Line 37"/>
          <p:cNvSpPr>
            <a:spLocks noChangeShapeType="1"/>
          </p:cNvSpPr>
          <p:nvPr/>
        </p:nvSpPr>
        <p:spPr bwMode="auto">
          <a:xfrm>
            <a:off x="4800600" y="3733800"/>
            <a:ext cx="609600" cy="0"/>
          </a:xfrm>
          <a:prstGeom prst="line">
            <a:avLst/>
          </a:prstGeom>
          <a:noFill/>
          <a:ln w="44450">
            <a:solidFill>
              <a:srgbClr val="FFFFFF"/>
            </a:solidFill>
            <a:round/>
            <a:headEnd/>
            <a:tailEnd type="triangle" w="med" len="med"/>
          </a:ln>
        </p:spPr>
        <p:txBody>
          <a:bodyPr>
            <a:prstTxWarp prst="textNoShape">
              <a:avLst/>
            </a:prstTxWarp>
          </a:bodyPr>
          <a:lstStyle/>
          <a:p>
            <a:endParaRPr lang="en-US"/>
          </a:p>
        </p:txBody>
      </p:sp>
      <p:sp>
        <p:nvSpPr>
          <p:cNvPr id="53270" name="Line 38"/>
          <p:cNvSpPr>
            <a:spLocks noChangeShapeType="1"/>
          </p:cNvSpPr>
          <p:nvPr/>
        </p:nvSpPr>
        <p:spPr bwMode="auto">
          <a:xfrm>
            <a:off x="2743200" y="2286000"/>
            <a:ext cx="609600" cy="152400"/>
          </a:xfrm>
          <a:prstGeom prst="line">
            <a:avLst/>
          </a:prstGeom>
          <a:noFill/>
          <a:ln w="44450">
            <a:solidFill>
              <a:srgbClr val="FFFFFF"/>
            </a:solidFill>
            <a:round/>
            <a:headEnd/>
            <a:tailEnd type="triangle" w="med" len="med"/>
          </a:ln>
        </p:spPr>
        <p:txBody>
          <a:bodyPr>
            <a:prstTxWarp prst="textNoShape">
              <a:avLst/>
            </a:prstTxWarp>
          </a:bodyPr>
          <a:lstStyle/>
          <a:p>
            <a:endParaRPr lang="en-US"/>
          </a:p>
        </p:txBody>
      </p:sp>
      <p:sp>
        <p:nvSpPr>
          <p:cNvPr id="53271" name="Line 39"/>
          <p:cNvSpPr>
            <a:spLocks noChangeShapeType="1"/>
          </p:cNvSpPr>
          <p:nvPr/>
        </p:nvSpPr>
        <p:spPr bwMode="auto">
          <a:xfrm>
            <a:off x="5181600" y="3048000"/>
            <a:ext cx="457200" cy="304800"/>
          </a:xfrm>
          <a:prstGeom prst="line">
            <a:avLst/>
          </a:prstGeom>
          <a:noFill/>
          <a:ln w="44450">
            <a:solidFill>
              <a:srgbClr val="FFFFFF"/>
            </a:solidFill>
            <a:round/>
            <a:headEnd/>
            <a:tailEnd type="triangle" w="med" len="med"/>
          </a:ln>
        </p:spPr>
        <p:txBody>
          <a:bodyPr>
            <a:prstTxWarp prst="textNoShape">
              <a:avLst/>
            </a:prstTxWarp>
          </a:bodyPr>
          <a:lstStyle/>
          <a:p>
            <a:endParaRPr lang="en-US"/>
          </a:p>
        </p:txBody>
      </p:sp>
      <p:sp>
        <p:nvSpPr>
          <p:cNvPr id="53272" name="Line 40"/>
          <p:cNvSpPr>
            <a:spLocks noChangeShapeType="1"/>
          </p:cNvSpPr>
          <p:nvPr/>
        </p:nvSpPr>
        <p:spPr bwMode="auto">
          <a:xfrm flipV="1">
            <a:off x="2438400" y="1905000"/>
            <a:ext cx="3276600" cy="0"/>
          </a:xfrm>
          <a:prstGeom prst="line">
            <a:avLst/>
          </a:prstGeom>
          <a:noFill/>
          <a:ln w="44450">
            <a:solidFill>
              <a:srgbClr val="FFFFFF"/>
            </a:solidFill>
            <a:round/>
            <a:headEnd/>
            <a:tailEnd type="triangle" w="med" len="med"/>
          </a:ln>
        </p:spPr>
        <p:txBody>
          <a:bodyPr>
            <a:prstTxWarp prst="textNoShape">
              <a:avLst/>
            </a:prstTxWarp>
          </a:bodyPr>
          <a:lstStyle/>
          <a:p>
            <a:endParaRPr lang="en-US"/>
          </a:p>
        </p:txBody>
      </p:sp>
      <p:sp>
        <p:nvSpPr>
          <p:cNvPr id="53273" name="Line 41"/>
          <p:cNvSpPr>
            <a:spLocks noChangeShapeType="1"/>
          </p:cNvSpPr>
          <p:nvPr/>
        </p:nvSpPr>
        <p:spPr bwMode="auto">
          <a:xfrm>
            <a:off x="6781800" y="2590800"/>
            <a:ext cx="0" cy="304800"/>
          </a:xfrm>
          <a:prstGeom prst="line">
            <a:avLst/>
          </a:prstGeom>
          <a:noFill/>
          <a:ln w="44450">
            <a:solidFill>
              <a:srgbClr val="FFFFFF"/>
            </a:solidFill>
            <a:round/>
            <a:headEnd/>
            <a:tailEnd type="triangle" w="med" len="med"/>
          </a:ln>
        </p:spPr>
        <p:txBody>
          <a:bodyPr>
            <a:prstTxWarp prst="textNoShape">
              <a:avLst/>
            </a:prstTxWarp>
          </a:bodyPr>
          <a:lstStyle/>
          <a:p>
            <a:endParaRPr lang="en-US"/>
          </a:p>
        </p:txBody>
      </p:sp>
      <p:sp>
        <p:nvSpPr>
          <p:cNvPr id="53274" name="Text Box 42"/>
          <p:cNvSpPr txBox="1">
            <a:spLocks noChangeArrowheads="1"/>
          </p:cNvSpPr>
          <p:nvPr/>
        </p:nvSpPr>
        <p:spPr bwMode="auto">
          <a:xfrm>
            <a:off x="452438" y="1828800"/>
            <a:ext cx="2262187" cy="854075"/>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sz="2000" b="1" u="sng">
                <a:solidFill>
                  <a:srgbClr val="FFCC00"/>
                </a:solidFill>
              </a:rPr>
              <a:t>INDIVIDUAL</a:t>
            </a:r>
          </a:p>
          <a:p>
            <a:pPr algn="ctr" eaLnBrk="1" hangingPunct="1">
              <a:spcBef>
                <a:spcPct val="50000"/>
              </a:spcBef>
            </a:pPr>
            <a:r>
              <a:rPr lang="en-US" sz="2000" b="1" u="sng">
                <a:solidFill>
                  <a:srgbClr val="FFCC00"/>
                </a:solidFill>
              </a:rPr>
              <a:t>HOUSEHOLDS</a:t>
            </a:r>
          </a:p>
        </p:txBody>
      </p:sp>
      <p:sp>
        <p:nvSpPr>
          <p:cNvPr id="53275" name="Line 43"/>
          <p:cNvSpPr>
            <a:spLocks noChangeShapeType="1"/>
          </p:cNvSpPr>
          <p:nvPr/>
        </p:nvSpPr>
        <p:spPr bwMode="auto">
          <a:xfrm flipV="1">
            <a:off x="6019800" y="5029200"/>
            <a:ext cx="0" cy="457200"/>
          </a:xfrm>
          <a:prstGeom prst="line">
            <a:avLst/>
          </a:prstGeom>
          <a:noFill/>
          <a:ln w="44450">
            <a:solidFill>
              <a:srgbClr val="FFFFFF"/>
            </a:solidFill>
            <a:round/>
            <a:headEnd/>
            <a:tailEnd type="triangle" w="med" len="med"/>
          </a:ln>
        </p:spPr>
        <p:txBody>
          <a:bodyPr>
            <a:prstTxWarp prst="textNoShape">
              <a:avLst/>
            </a:prstTxWarp>
          </a:bodyPr>
          <a:lstStyle/>
          <a:p>
            <a:endParaRPr lang="en-US"/>
          </a:p>
        </p:txBody>
      </p:sp>
      <p:sp>
        <p:nvSpPr>
          <p:cNvPr id="53276" name="Line 44"/>
          <p:cNvSpPr>
            <a:spLocks noChangeShapeType="1"/>
          </p:cNvSpPr>
          <p:nvPr/>
        </p:nvSpPr>
        <p:spPr bwMode="auto">
          <a:xfrm flipV="1">
            <a:off x="1143000" y="2895600"/>
            <a:ext cx="0" cy="304800"/>
          </a:xfrm>
          <a:prstGeom prst="line">
            <a:avLst/>
          </a:prstGeom>
          <a:noFill/>
          <a:ln w="44450">
            <a:solidFill>
              <a:srgbClr val="FFFFFF"/>
            </a:solidFill>
            <a:round/>
            <a:headEnd/>
            <a:tailEnd type="triangle" w="med" len="med"/>
          </a:ln>
        </p:spPr>
        <p:txBody>
          <a:bodyPr>
            <a:prstTxWarp prst="textNoShape">
              <a:avLst/>
            </a:prstTxWarp>
          </a:bodyPr>
          <a:lstStyle/>
          <a:p>
            <a:endParaRPr lang="en-US"/>
          </a:p>
        </p:txBody>
      </p:sp>
      <p:sp>
        <p:nvSpPr>
          <p:cNvPr id="53277" name="Line 45"/>
          <p:cNvSpPr>
            <a:spLocks noChangeShapeType="1"/>
          </p:cNvSpPr>
          <p:nvPr/>
        </p:nvSpPr>
        <p:spPr bwMode="auto">
          <a:xfrm>
            <a:off x="1828800" y="2895600"/>
            <a:ext cx="838200" cy="2590800"/>
          </a:xfrm>
          <a:prstGeom prst="line">
            <a:avLst/>
          </a:prstGeom>
          <a:noFill/>
          <a:ln w="44450">
            <a:solidFill>
              <a:srgbClr val="FFFFFF"/>
            </a:solidFill>
            <a:round/>
            <a:headEnd/>
            <a:tailEnd type="triangle" w="med" len="med"/>
          </a:ln>
        </p:spPr>
        <p:txBody>
          <a:bodyPr>
            <a:prstTxWarp prst="textNoShape">
              <a:avLst/>
            </a:prstTxWarp>
          </a:bodyPr>
          <a:lstStyle/>
          <a:p>
            <a:endParaRPr lang="en-US"/>
          </a:p>
        </p:txBody>
      </p:sp>
      <p:sp>
        <p:nvSpPr>
          <p:cNvPr id="53278" name="Line 46"/>
          <p:cNvSpPr>
            <a:spLocks noChangeShapeType="1"/>
          </p:cNvSpPr>
          <p:nvPr/>
        </p:nvSpPr>
        <p:spPr bwMode="auto">
          <a:xfrm>
            <a:off x="4724400" y="5943600"/>
            <a:ext cx="381000" cy="0"/>
          </a:xfrm>
          <a:prstGeom prst="line">
            <a:avLst/>
          </a:prstGeom>
          <a:noFill/>
          <a:ln w="41275">
            <a:solidFill>
              <a:srgbClr val="FFFFFF"/>
            </a:solidFill>
            <a:round/>
            <a:headEnd/>
            <a:tailEnd type="triangle" w="med" len="med"/>
          </a:ln>
        </p:spPr>
        <p:txBody>
          <a:bodyPr>
            <a:prstTxWarp prst="textNoShape">
              <a:avLst/>
            </a:prstTxWarp>
          </a:bodyPr>
          <a:lstStyle/>
          <a:p>
            <a:endParaRPr lang="en-US"/>
          </a:p>
        </p:txBody>
      </p:sp>
      <p:sp>
        <p:nvSpPr>
          <p:cNvPr id="53279" name="Text Box 47"/>
          <p:cNvSpPr txBox="1">
            <a:spLocks noChangeArrowheads="1"/>
          </p:cNvSpPr>
          <p:nvPr/>
        </p:nvSpPr>
        <p:spPr bwMode="auto">
          <a:xfrm>
            <a:off x="304800" y="152400"/>
            <a:ext cx="8382000" cy="1127125"/>
          </a:xfrm>
          <a:prstGeom prst="rect">
            <a:avLst/>
          </a:prstGeom>
          <a:noFill/>
          <a:ln w="9525">
            <a:noFill/>
            <a:miter lim="800000"/>
            <a:headEnd/>
            <a:tailEnd/>
          </a:ln>
        </p:spPr>
        <p:txBody>
          <a:bodyPr>
            <a:prstTxWarp prst="textNoShape">
              <a:avLst/>
            </a:prstTxWarp>
            <a:spAutoFit/>
          </a:bodyPr>
          <a:lstStyle/>
          <a:p>
            <a:pPr eaLnBrk="1" hangingPunct="1"/>
            <a:r>
              <a:rPr lang="en-US" sz="3400" b="1">
                <a:latin typeface="Franklin Gothic Demi" pitchFamily="34" charset="0"/>
              </a:rPr>
              <a:t>In the end, all money for healthcare comes from individual households...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hangingPunct="1"/>
            <a:r>
              <a:rPr lang="en-US" sz="4000"/>
              <a:t>What do doctors think of single-payer?</a:t>
            </a:r>
          </a:p>
        </p:txBody>
      </p:sp>
      <p:sp>
        <p:nvSpPr>
          <p:cNvPr id="400387" name="Rectangle 3"/>
          <p:cNvSpPr>
            <a:spLocks noGrp="1" noChangeArrowheads="1"/>
          </p:cNvSpPr>
          <p:nvPr>
            <p:ph idx="1"/>
          </p:nvPr>
        </p:nvSpPr>
        <p:spPr>
          <a:xfrm>
            <a:off x="152400" y="1570038"/>
            <a:ext cx="8229600" cy="4525962"/>
          </a:xfrm>
        </p:spPr>
        <p:txBody>
          <a:bodyPr/>
          <a:lstStyle/>
          <a:p>
            <a:pPr eaLnBrk="1" hangingPunct="1"/>
            <a:r>
              <a:rPr lang="en-US"/>
              <a:t>5000 surveys, 2007: 51% response rate</a:t>
            </a:r>
          </a:p>
          <a:p>
            <a:pPr eaLnBrk="1" hangingPunct="1"/>
            <a:r>
              <a:rPr lang="en-US"/>
              <a:t>“In principle, do you support or oppose government legislation to establish national health insurance?” </a:t>
            </a:r>
          </a:p>
          <a:p>
            <a:pPr eaLnBrk="1" hangingPunct="1"/>
            <a:r>
              <a:rPr lang="en-US"/>
              <a:t>59% supported (49% in 2002)</a:t>
            </a:r>
          </a:p>
          <a:p>
            <a:pPr eaLnBrk="1" hangingPunct="1">
              <a:buFontTx/>
              <a:buNone/>
            </a:pPr>
            <a:endParaRPr lang="en-US"/>
          </a:p>
        </p:txBody>
      </p:sp>
      <p:pic>
        <p:nvPicPr>
          <p:cNvPr id="54276" name="Picture 4" descr="6a00d834538dde69e2011570f22d2a970c-320pi"/>
          <p:cNvPicPr>
            <a:picLocks noChangeAspect="1" noChangeArrowheads="1"/>
          </p:cNvPicPr>
          <p:nvPr/>
        </p:nvPicPr>
        <p:blipFill>
          <a:blip r:embed="rId2"/>
          <a:srcRect/>
          <a:stretch>
            <a:fillRect/>
          </a:stretch>
        </p:blipFill>
        <p:spPr bwMode="auto">
          <a:xfrm>
            <a:off x="6194425" y="3248025"/>
            <a:ext cx="2797175" cy="3457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0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0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6200" y="-76200"/>
            <a:ext cx="8915400" cy="1143000"/>
          </a:xfrm>
        </p:spPr>
        <p:txBody>
          <a:bodyPr/>
          <a:lstStyle/>
          <a:p>
            <a:pPr eaLnBrk="1" hangingPunct="1"/>
            <a:r>
              <a:rPr lang="en-US" sz="2400"/>
              <a:t>Support for government legislation to establish National Health Insurance in 2007 and 2002, by specialty</a:t>
            </a:r>
            <a:endParaRPr lang="en-US" sz="4000"/>
          </a:p>
        </p:txBody>
      </p:sp>
      <p:sp>
        <p:nvSpPr>
          <p:cNvPr id="55299" name="Rectangle 3"/>
          <p:cNvSpPr>
            <a:spLocks noGrp="1" noChangeArrowheads="1"/>
          </p:cNvSpPr>
          <p:nvPr>
            <p:ph idx="1"/>
          </p:nvPr>
        </p:nvSpPr>
        <p:spPr/>
        <p:txBody>
          <a:bodyPr/>
          <a:lstStyle/>
          <a:p>
            <a:pPr eaLnBrk="1" hangingPunct="1"/>
            <a:endParaRPr lang="en-US"/>
          </a:p>
        </p:txBody>
      </p:sp>
      <p:pic>
        <p:nvPicPr>
          <p:cNvPr id="55300" name="Picture 4" descr="annals"/>
          <p:cNvPicPr>
            <a:picLocks noChangeAspect="1" noChangeArrowheads="1"/>
          </p:cNvPicPr>
          <p:nvPr/>
        </p:nvPicPr>
        <p:blipFill>
          <a:blip r:embed="rId2"/>
          <a:srcRect/>
          <a:stretch>
            <a:fillRect/>
          </a:stretch>
        </p:blipFill>
        <p:spPr bwMode="auto">
          <a:xfrm>
            <a:off x="457200" y="915988"/>
            <a:ext cx="8153400" cy="5402262"/>
          </a:xfrm>
          <a:prstGeom prst="rect">
            <a:avLst/>
          </a:prstGeom>
          <a:noFill/>
          <a:ln w="19050">
            <a:solidFill>
              <a:srgbClr val="000000"/>
            </a:solidFill>
            <a:miter lim="800000"/>
            <a:headEnd/>
            <a:tailEnd/>
          </a:ln>
        </p:spPr>
      </p:pic>
      <p:sp>
        <p:nvSpPr>
          <p:cNvPr id="55301" name="Text Box 5"/>
          <p:cNvSpPr txBox="1">
            <a:spLocks noChangeArrowheads="1"/>
          </p:cNvSpPr>
          <p:nvPr/>
        </p:nvSpPr>
        <p:spPr bwMode="auto">
          <a:xfrm>
            <a:off x="1828800" y="6400800"/>
            <a:ext cx="7391400" cy="3365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a:t>Annals of Internal Medicine, 1 April 2008, Volume 148 Issue 7, Pages 566-567</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ubtitle 2"/>
          <p:cNvSpPr>
            <a:spLocks noGrp="1"/>
          </p:cNvSpPr>
          <p:nvPr>
            <p:ph type="subTitle" idx="4294967295"/>
          </p:nvPr>
        </p:nvSpPr>
        <p:spPr>
          <a:xfrm>
            <a:off x="5638800" y="228600"/>
            <a:ext cx="3505200" cy="762000"/>
          </a:xfrm>
        </p:spPr>
        <p:txBody>
          <a:bodyPr/>
          <a:lstStyle/>
          <a:p>
            <a:pPr marL="0" indent="0" algn="ctr" eaLnBrk="1" hangingPunct="1">
              <a:buFontTx/>
              <a:buNone/>
            </a:pPr>
            <a:r>
              <a:rPr lang="en-US" sz="3300" b="1"/>
              <a:t>SF 8/HF 51</a:t>
            </a:r>
          </a:p>
        </p:txBody>
      </p:sp>
      <p:pic>
        <p:nvPicPr>
          <p:cNvPr id="56323" name="Picture 4" descr="CMHP logo RGB.png.png"/>
          <p:cNvPicPr>
            <a:picLocks noChangeAspect="1"/>
          </p:cNvPicPr>
          <p:nvPr/>
        </p:nvPicPr>
        <p:blipFill>
          <a:blip r:embed="rId3"/>
          <a:srcRect/>
          <a:stretch>
            <a:fillRect/>
          </a:stretch>
        </p:blipFill>
        <p:spPr bwMode="auto">
          <a:xfrm>
            <a:off x="304800" y="533400"/>
            <a:ext cx="6705600" cy="4229100"/>
          </a:xfrm>
          <a:prstGeom prst="rect">
            <a:avLst/>
          </a:prstGeom>
          <a:noFill/>
          <a:ln w="9525">
            <a:noFill/>
            <a:miter lim="800000"/>
            <a:headEnd/>
            <a:tailEnd/>
          </a:ln>
        </p:spPr>
      </p:pic>
      <p:sp>
        <p:nvSpPr>
          <p:cNvPr id="56324" name="Rectangle 4"/>
          <p:cNvSpPr>
            <a:spLocks noChangeArrowheads="1"/>
          </p:cNvSpPr>
          <p:nvPr/>
        </p:nvSpPr>
        <p:spPr bwMode="auto">
          <a:xfrm>
            <a:off x="6096000" y="1828800"/>
            <a:ext cx="3048000" cy="822325"/>
          </a:xfrm>
          <a:prstGeom prst="rect">
            <a:avLst/>
          </a:prstGeom>
          <a:noFill/>
          <a:ln w="9525">
            <a:noFill/>
            <a:miter lim="800000"/>
            <a:headEnd/>
            <a:tailEnd/>
          </a:ln>
          <a:effectLst/>
        </p:spPr>
        <p:txBody>
          <a:bodyPr>
            <a:prstTxWarp prst="textNoShape">
              <a:avLst/>
            </a:prstTxWarp>
            <a:spAutoFit/>
          </a:bodyPr>
          <a:lstStyle/>
          <a:p>
            <a:r>
              <a:rPr lang="en-US" sz="2400"/>
              <a:t>Chief author -  Senator John Marty</a:t>
            </a:r>
          </a:p>
        </p:txBody>
      </p:sp>
      <p:sp>
        <p:nvSpPr>
          <p:cNvPr id="389125" name="Text Box 5"/>
          <p:cNvSpPr txBox="1">
            <a:spLocks noChangeArrowheads="1"/>
          </p:cNvSpPr>
          <p:nvPr/>
        </p:nvSpPr>
        <p:spPr bwMode="auto">
          <a:xfrm>
            <a:off x="304800" y="5181600"/>
            <a:ext cx="8305800" cy="854075"/>
          </a:xfrm>
          <a:prstGeom prst="rect">
            <a:avLst/>
          </a:prstGeom>
          <a:noFill/>
          <a:ln w="9525">
            <a:noFill/>
            <a:miter lim="800000"/>
            <a:headEnd/>
            <a:tailEnd/>
          </a:ln>
          <a:effectLst/>
        </p:spPr>
        <p:txBody>
          <a:bodyPr>
            <a:prstTxWarp prst="textNoShape">
              <a:avLst/>
            </a:prstTxWarp>
            <a:spAutoFit/>
          </a:bodyPr>
          <a:lstStyle/>
          <a:p>
            <a:pPr>
              <a:spcBef>
                <a:spcPct val="50000"/>
              </a:spcBef>
              <a:buFontTx/>
              <a:buChar char="•"/>
            </a:pPr>
            <a:r>
              <a:rPr lang="en-US" sz="2000"/>
              <a:t>Endorsed by the Duluth City Council (and </a:t>
            </a:r>
            <a:r>
              <a:rPr lang="en-US" sz="2000" i="1"/>
              <a:t>then</a:t>
            </a:r>
            <a:r>
              <a:rPr lang="en-US" sz="2000"/>
              <a:t> Mpls and St. Paul)</a:t>
            </a:r>
          </a:p>
          <a:p>
            <a:pPr>
              <a:spcBef>
                <a:spcPct val="50000"/>
              </a:spcBef>
              <a:buFontTx/>
              <a:buChar char="•"/>
            </a:pPr>
            <a:r>
              <a:rPr lang="en-US" sz="2000"/>
              <a:t>Endorsed by the Lake Superior Medical Society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3050"/>
            <a:ext cx="8229600" cy="313150"/>
          </a:xfrm>
        </p:spPr>
        <p:txBody>
          <a:bodyPr/>
          <a:lstStyle/>
          <a:p>
            <a:r>
              <a:rPr lang="en-US" sz="2400" dirty="0" smtClean="0"/>
              <a:t>          </a:t>
            </a:r>
            <a:r>
              <a:rPr lang="en-US" sz="2400" b="1" i="1" u="sng" dirty="0" smtClean="0">
                <a:uFill>
                  <a:solidFill>
                    <a:schemeClr val="accent2"/>
                  </a:solidFill>
                </a:uFill>
                <a:latin typeface="Arial Rounded MT Bold"/>
              </a:rPr>
              <a:t>Single payer model</a:t>
            </a:r>
            <a:endParaRPr lang="en-US" sz="2400" b="1" i="1" u="sng" dirty="0">
              <a:uFill>
                <a:solidFill>
                  <a:schemeClr val="accent2"/>
                </a:solidFill>
              </a:uFill>
              <a:latin typeface="Arial Rounded MT Bold"/>
            </a:endParaRPr>
          </a:p>
        </p:txBody>
      </p:sp>
      <p:sp>
        <p:nvSpPr>
          <p:cNvPr id="6" name="Text Placeholder 5"/>
          <p:cNvSpPr>
            <a:spLocks noGrp="1"/>
          </p:cNvSpPr>
          <p:nvPr>
            <p:ph type="body" idx="2"/>
          </p:nvPr>
        </p:nvSpPr>
        <p:spPr/>
        <p:txBody>
          <a:bodyPr/>
          <a:lstStyle/>
          <a:p>
            <a:endParaRPr lang="en-US" dirty="0"/>
          </a:p>
        </p:txBody>
      </p:sp>
      <p:graphicFrame>
        <p:nvGraphicFramePr>
          <p:cNvPr id="13" name="Content Placeholder 12"/>
          <p:cNvGraphicFramePr>
            <a:graphicFrameLocks noGrp="1"/>
          </p:cNvGraphicFramePr>
          <p:nvPr>
            <p:ph sz="half" idx="1"/>
          </p:nvPr>
        </p:nvGraphicFramePr>
        <p:xfrm>
          <a:off x="958273" y="960199"/>
          <a:ext cx="7310582" cy="5897801"/>
        </p:xfrm>
        <a:graphic>
          <a:graphicData uri="http://schemas.openxmlformats.org/drawingml/2006/table">
            <a:tbl>
              <a:tblPr firstRow="1" bandRow="1">
                <a:tableStyleId>{5C22544A-7EE6-4342-B048-85BDC9FD1C3A}</a:tableStyleId>
              </a:tblPr>
              <a:tblGrid>
                <a:gridCol w="2436861"/>
                <a:gridCol w="1332273"/>
                <a:gridCol w="3541448"/>
              </a:tblGrid>
              <a:tr h="423367">
                <a:tc>
                  <a:txBody>
                    <a:bodyPr/>
                    <a:lstStyle/>
                    <a:p>
                      <a:r>
                        <a:rPr lang="en-US" dirty="0" smtClean="0"/>
                        <a:t>Universal coverage</a:t>
                      </a:r>
                      <a:endParaRPr lang="en-US" dirty="0"/>
                    </a:p>
                  </a:txBody>
                  <a:tcPr/>
                </a:tc>
                <a:tc>
                  <a:txBody>
                    <a:bodyPr/>
                    <a:lstStyle/>
                    <a:p>
                      <a:r>
                        <a:rPr lang="en-US" dirty="0" smtClean="0"/>
                        <a:t>Yes</a:t>
                      </a:r>
                      <a:endParaRPr lang="en-US" dirty="0"/>
                    </a:p>
                  </a:txBody>
                  <a:tcPr/>
                </a:tc>
                <a:tc>
                  <a:txBody>
                    <a:bodyPr/>
                    <a:lstStyle/>
                    <a:p>
                      <a:r>
                        <a:rPr lang="en-US" dirty="0" smtClean="0"/>
                        <a:t>Everyone form birth</a:t>
                      </a:r>
                      <a:endParaRPr lang="en-US" dirty="0"/>
                    </a:p>
                  </a:txBody>
                  <a:tcPr/>
                </a:tc>
              </a:tr>
              <a:tr h="373489">
                <a:tc>
                  <a:txBody>
                    <a:bodyPr/>
                    <a:lstStyle/>
                    <a:p>
                      <a:r>
                        <a:rPr lang="en-US" sz="1400" dirty="0" smtClean="0"/>
                        <a:t>Benefits</a:t>
                      </a:r>
                      <a:endParaRPr lang="en-US" sz="1400" dirty="0"/>
                    </a:p>
                  </a:txBody>
                  <a:tcPr/>
                </a:tc>
                <a:tc>
                  <a:txBody>
                    <a:bodyPr/>
                    <a:lstStyle/>
                    <a:p>
                      <a:r>
                        <a:rPr lang="en-US" sz="1400" dirty="0" smtClean="0"/>
                        <a:t>Yes</a:t>
                      </a:r>
                      <a:endParaRPr lang="en-US" sz="1400" dirty="0"/>
                    </a:p>
                  </a:txBody>
                  <a:tcPr/>
                </a:tc>
                <a:tc>
                  <a:txBody>
                    <a:bodyPr/>
                    <a:lstStyle/>
                    <a:p>
                      <a:r>
                        <a:rPr lang="en-US" sz="1400" dirty="0" smtClean="0"/>
                        <a:t>All necessary services</a:t>
                      </a:r>
                      <a:endParaRPr lang="en-US" sz="1400" dirty="0"/>
                    </a:p>
                  </a:txBody>
                  <a:tcPr/>
                </a:tc>
              </a:tr>
              <a:tr h="373489">
                <a:tc>
                  <a:txBody>
                    <a:bodyPr/>
                    <a:lstStyle/>
                    <a:p>
                      <a:r>
                        <a:rPr lang="en-US" sz="1400" dirty="0" smtClean="0"/>
                        <a:t>Costs</a:t>
                      </a:r>
                      <a:endParaRPr lang="en-US" sz="1400" dirty="0"/>
                    </a:p>
                  </a:txBody>
                  <a:tcPr/>
                </a:tc>
                <a:tc>
                  <a:txBody>
                    <a:bodyPr/>
                    <a:lstStyle/>
                    <a:p>
                      <a:r>
                        <a:rPr lang="en-US" sz="1400" dirty="0" smtClean="0"/>
                        <a:t>contained</a:t>
                      </a:r>
                      <a:endParaRPr lang="en-US" sz="1400" dirty="0"/>
                    </a:p>
                  </a:txBody>
                  <a:tcPr/>
                </a:tc>
                <a:tc>
                  <a:txBody>
                    <a:bodyPr/>
                    <a:lstStyle/>
                    <a:p>
                      <a:r>
                        <a:rPr lang="en-US" sz="1400" dirty="0" smtClean="0"/>
                        <a:t>Negotiated </a:t>
                      </a:r>
                      <a:r>
                        <a:rPr lang="en-US" sz="1400" dirty="0" err="1" smtClean="0"/>
                        <a:t>fees,bulk</a:t>
                      </a:r>
                      <a:r>
                        <a:rPr lang="en-US" sz="1400" dirty="0" smtClean="0"/>
                        <a:t> purchasing,</a:t>
                      </a:r>
                      <a:endParaRPr lang="en-US" sz="1400" dirty="0"/>
                    </a:p>
                  </a:txBody>
                  <a:tcPr/>
                </a:tc>
              </a:tr>
              <a:tr h="521862">
                <a:tc>
                  <a:txBody>
                    <a:bodyPr/>
                    <a:lstStyle/>
                    <a:p>
                      <a:r>
                        <a:rPr lang="en-US" sz="1400" dirty="0" smtClean="0"/>
                        <a:t>Affordability</a:t>
                      </a:r>
                      <a:endParaRPr lang="en-US" sz="1400" dirty="0"/>
                    </a:p>
                  </a:txBody>
                  <a:tcPr/>
                </a:tc>
                <a:tc>
                  <a:txBody>
                    <a:bodyPr/>
                    <a:lstStyle/>
                    <a:p>
                      <a:r>
                        <a:rPr lang="en-US" sz="1400" dirty="0" smtClean="0"/>
                        <a:t>Yes</a:t>
                      </a:r>
                      <a:endParaRPr lang="en-US" sz="1400" dirty="0"/>
                    </a:p>
                  </a:txBody>
                  <a:tcPr/>
                </a:tc>
                <a:tc>
                  <a:txBody>
                    <a:bodyPr/>
                    <a:lstStyle/>
                    <a:p>
                      <a:r>
                        <a:rPr lang="en-US" sz="1400" dirty="0" smtClean="0"/>
                        <a:t>Risk spread across entire population, </a:t>
                      </a:r>
                      <a:endParaRPr lang="en-US" sz="1400" dirty="0"/>
                    </a:p>
                  </a:txBody>
                  <a:tcPr/>
                </a:tc>
              </a:tr>
              <a:tr h="521862">
                <a:tc>
                  <a:txBody>
                    <a:bodyPr/>
                    <a:lstStyle/>
                    <a:p>
                      <a:r>
                        <a:rPr lang="en-US" sz="1400" dirty="0" smtClean="0"/>
                        <a:t>Choice of Doctor and Hospital</a:t>
                      </a:r>
                      <a:endParaRPr lang="en-US" sz="1400" dirty="0"/>
                    </a:p>
                  </a:txBody>
                  <a:tcPr/>
                </a:tc>
                <a:tc>
                  <a:txBody>
                    <a:bodyPr/>
                    <a:lstStyle/>
                    <a:p>
                      <a:r>
                        <a:rPr lang="en-US" sz="1400" dirty="0" smtClean="0"/>
                        <a:t>Full choice</a:t>
                      </a:r>
                      <a:endParaRPr lang="en-US" sz="1400" dirty="0"/>
                    </a:p>
                  </a:txBody>
                  <a:tcPr/>
                </a:tc>
                <a:tc>
                  <a:txBody>
                    <a:bodyPr/>
                    <a:lstStyle/>
                    <a:p>
                      <a:r>
                        <a:rPr lang="en-US" sz="1400" dirty="0" smtClean="0"/>
                        <a:t>All in network</a:t>
                      </a:r>
                      <a:endParaRPr lang="en-US" sz="1400" dirty="0"/>
                    </a:p>
                  </a:txBody>
                  <a:tcPr/>
                </a:tc>
              </a:tr>
              <a:tr h="521862">
                <a:tc>
                  <a:txBody>
                    <a:bodyPr/>
                    <a:lstStyle/>
                    <a:p>
                      <a:r>
                        <a:rPr lang="en-US" sz="1400" dirty="0" smtClean="0"/>
                        <a:t>Quality</a:t>
                      </a:r>
                      <a:endParaRPr lang="en-US" sz="1400" dirty="0"/>
                    </a:p>
                  </a:txBody>
                  <a:tcPr/>
                </a:tc>
                <a:tc>
                  <a:txBody>
                    <a:bodyPr/>
                    <a:lstStyle/>
                    <a:p>
                      <a:r>
                        <a:rPr lang="en-US" sz="1400" dirty="0" smtClean="0"/>
                        <a:t>Improved</a:t>
                      </a:r>
                      <a:endParaRPr lang="en-US" sz="1400" dirty="0"/>
                    </a:p>
                  </a:txBody>
                  <a:tcPr/>
                </a:tc>
                <a:tc>
                  <a:txBody>
                    <a:bodyPr/>
                    <a:lstStyle/>
                    <a:p>
                      <a:r>
                        <a:rPr lang="en-US" sz="1400" dirty="0" smtClean="0"/>
                        <a:t>Universal access early </a:t>
                      </a:r>
                      <a:r>
                        <a:rPr lang="en-US" sz="1400" dirty="0" err="1" smtClean="0"/>
                        <a:t>diagnosis,evidence</a:t>
                      </a:r>
                      <a:r>
                        <a:rPr lang="en-US" sz="1400" dirty="0" smtClean="0"/>
                        <a:t> based </a:t>
                      </a:r>
                      <a:endParaRPr lang="en-US" sz="1400" dirty="0"/>
                    </a:p>
                  </a:txBody>
                  <a:tcPr/>
                </a:tc>
              </a:tr>
              <a:tr h="951631">
                <a:tc>
                  <a:txBody>
                    <a:bodyPr/>
                    <a:lstStyle/>
                    <a:p>
                      <a:r>
                        <a:rPr lang="en-US" sz="1400" dirty="0" smtClean="0"/>
                        <a:t>More Equitable</a:t>
                      </a:r>
                      <a:endParaRPr lang="en-US" sz="1400" dirty="0"/>
                    </a:p>
                  </a:txBody>
                  <a:tcPr/>
                </a:tc>
                <a:tc>
                  <a:txBody>
                    <a:bodyPr/>
                    <a:lstStyle/>
                    <a:p>
                      <a:r>
                        <a:rPr lang="en-US" sz="1400" dirty="0" smtClean="0"/>
                        <a:t>Yes</a:t>
                      </a:r>
                      <a:endParaRPr lang="en-US" sz="1400" dirty="0"/>
                    </a:p>
                  </a:txBody>
                  <a:tcPr/>
                </a:tc>
                <a:tc>
                  <a:txBody>
                    <a:bodyPr/>
                    <a:lstStyle/>
                    <a:p>
                      <a:r>
                        <a:rPr lang="en-US" sz="1400" dirty="0" smtClean="0"/>
                        <a:t>No </a:t>
                      </a:r>
                      <a:r>
                        <a:rPr lang="en-US" sz="1400" dirty="0" err="1" smtClean="0"/>
                        <a:t>disparities,health</a:t>
                      </a:r>
                      <a:r>
                        <a:rPr lang="en-US" sz="1400" baseline="0" dirty="0" smtClean="0"/>
                        <a:t> becomes a right based on medical </a:t>
                      </a:r>
                      <a:r>
                        <a:rPr lang="en-US" sz="1400" baseline="0" dirty="0" err="1" smtClean="0"/>
                        <a:t>need,not</a:t>
                      </a:r>
                      <a:r>
                        <a:rPr lang="en-US" sz="1400" baseline="0" dirty="0" smtClean="0"/>
                        <a:t> a commodity based on ability to pay</a:t>
                      </a:r>
                      <a:endParaRPr lang="en-US" sz="1400" dirty="0"/>
                    </a:p>
                  </a:txBody>
                  <a:tcPr/>
                </a:tc>
              </a:tr>
              <a:tr h="521862">
                <a:tc>
                  <a:txBody>
                    <a:bodyPr/>
                    <a:lstStyle/>
                    <a:p>
                      <a:r>
                        <a:rPr lang="en-US" sz="1400" dirty="0" smtClean="0"/>
                        <a:t>Savings</a:t>
                      </a:r>
                      <a:endParaRPr lang="en-US" sz="1400" dirty="0"/>
                    </a:p>
                  </a:txBody>
                  <a:tcPr/>
                </a:tc>
                <a:tc>
                  <a:txBody>
                    <a:bodyPr/>
                    <a:lstStyle/>
                    <a:p>
                      <a:r>
                        <a:rPr lang="en-US" sz="1400" dirty="0" smtClean="0"/>
                        <a:t>Yes</a:t>
                      </a:r>
                      <a:endParaRPr lang="en-US" sz="1400" dirty="0"/>
                    </a:p>
                  </a:txBody>
                  <a:tcPr/>
                </a:tc>
                <a:tc>
                  <a:txBody>
                    <a:bodyPr/>
                    <a:lstStyle/>
                    <a:p>
                      <a:r>
                        <a:rPr lang="en-US" sz="1400" dirty="0" smtClean="0"/>
                        <a:t>$400 billion redirected</a:t>
                      </a:r>
                      <a:r>
                        <a:rPr lang="en-US" sz="1400" baseline="0" dirty="0" smtClean="0"/>
                        <a:t> in administrative waste</a:t>
                      </a:r>
                      <a:endParaRPr lang="en-US" sz="1400" dirty="0"/>
                    </a:p>
                  </a:txBody>
                  <a:tcPr/>
                </a:tc>
              </a:tr>
              <a:tr h="736746">
                <a:tc>
                  <a:txBody>
                    <a:bodyPr/>
                    <a:lstStyle/>
                    <a:p>
                      <a:r>
                        <a:rPr lang="en-US" sz="1400" dirty="0" smtClean="0"/>
                        <a:t>Progressive financing</a:t>
                      </a:r>
                      <a:endParaRPr lang="en-US" sz="1400" dirty="0"/>
                    </a:p>
                  </a:txBody>
                  <a:tcPr/>
                </a:tc>
                <a:tc>
                  <a:txBody>
                    <a:bodyPr/>
                    <a:lstStyle/>
                    <a:p>
                      <a:r>
                        <a:rPr lang="en-US" sz="1400" dirty="0" smtClean="0"/>
                        <a:t>Yes</a:t>
                      </a:r>
                      <a:endParaRPr lang="en-US" sz="1400" dirty="0"/>
                    </a:p>
                  </a:txBody>
                  <a:tcPr/>
                </a:tc>
                <a:tc>
                  <a:txBody>
                    <a:bodyPr/>
                    <a:lstStyle/>
                    <a:p>
                      <a:r>
                        <a:rPr lang="en-US" sz="1400" dirty="0" smtClean="0"/>
                        <a:t>Premiums and out of pocket replaced by progressive income distribution,95% will pay less</a:t>
                      </a:r>
                      <a:endParaRPr lang="en-US" sz="1400" dirty="0"/>
                    </a:p>
                  </a:txBody>
                  <a:tcPr/>
                </a:tc>
              </a:tr>
              <a:tr h="951631">
                <a:tc gridSpan="2">
                  <a:txBody>
                    <a:bodyPr/>
                    <a:lstStyle/>
                    <a:p>
                      <a:r>
                        <a:rPr lang="en-US" sz="1400" dirty="0" smtClean="0"/>
                        <a:t>Sustainability           Yes</a:t>
                      </a:r>
                    </a:p>
                  </a:txBody>
                  <a:tcPr/>
                </a:tc>
                <a:tc hMerge="1">
                  <a:txBody>
                    <a:bodyPr/>
                    <a:lstStyle/>
                    <a:p>
                      <a:endParaRPr lang="en-US" dirty="0"/>
                    </a:p>
                  </a:txBody>
                  <a:tcPr/>
                </a:tc>
                <a:tc>
                  <a:txBody>
                    <a:bodyPr/>
                    <a:lstStyle/>
                    <a:p>
                      <a:r>
                        <a:rPr lang="en-US" sz="1400" dirty="0" smtClean="0"/>
                        <a:t>Non for profit public </a:t>
                      </a:r>
                      <a:r>
                        <a:rPr lang="en-US" sz="1400" dirty="0" err="1" smtClean="0"/>
                        <a:t>financing,more</a:t>
                      </a:r>
                      <a:r>
                        <a:rPr lang="en-US" sz="1400" dirty="0" smtClean="0"/>
                        <a:t> accountable private delivery system will be</a:t>
                      </a:r>
                      <a:r>
                        <a:rPr lang="en-US" sz="1400" baseline="0" dirty="0" smtClean="0"/>
                        <a:t> better in the long term</a:t>
                      </a:r>
                      <a:endParaRPr lang="en-US" sz="1400" dirty="0"/>
                    </a:p>
                  </a:txBody>
                  <a:tcPr/>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052989"/>
          </a:xfrm>
        </p:spPr>
        <p:txBody>
          <a:bodyPr/>
          <a:lstStyle/>
          <a:p>
            <a:r>
              <a:rPr lang="en-US" sz="2000" b="1" i="1" dirty="0" smtClean="0">
                <a:latin typeface="Arial"/>
              </a:rPr>
              <a:t>Reconciliation Bill, aka </a:t>
            </a:r>
            <a:r>
              <a:rPr lang="en-US" sz="2000" b="1" i="1" dirty="0" err="1" smtClean="0">
                <a:latin typeface="Arial"/>
              </a:rPr>
              <a:t>Obamacare</a:t>
            </a:r>
            <a:r>
              <a:rPr lang="en-US" sz="2000" b="1" i="1" dirty="0" smtClean="0">
                <a:latin typeface="Arial"/>
              </a:rPr>
              <a:t>, or the ACA</a:t>
            </a:r>
            <a:endParaRPr lang="en-US" sz="2000" b="1" i="1" dirty="0">
              <a:latin typeface="Arial"/>
            </a:endParaRPr>
          </a:p>
        </p:txBody>
      </p:sp>
      <p:sp>
        <p:nvSpPr>
          <p:cNvPr id="3" name="Text Placeholder 2"/>
          <p:cNvSpPr>
            <a:spLocks noGrp="1"/>
          </p:cNvSpPr>
          <p:nvPr>
            <p:ph type="body" idx="2"/>
          </p:nvPr>
        </p:nvSpPr>
        <p:spPr/>
        <p:txBody>
          <a:bodyPr/>
          <a:lstStyle/>
          <a:p>
            <a:endParaRPr lang="en-US"/>
          </a:p>
        </p:txBody>
      </p:sp>
      <p:graphicFrame>
        <p:nvGraphicFramePr>
          <p:cNvPr id="5" name="Content Placeholder 4"/>
          <p:cNvGraphicFramePr>
            <a:graphicFrameLocks noGrp="1"/>
          </p:cNvGraphicFramePr>
          <p:nvPr>
            <p:ph sz="half" idx="1"/>
          </p:nvPr>
        </p:nvGraphicFramePr>
        <p:xfrm>
          <a:off x="685800" y="890160"/>
          <a:ext cx="8229599" cy="5384355"/>
        </p:xfrm>
        <a:graphic>
          <a:graphicData uri="http://schemas.openxmlformats.org/drawingml/2006/table">
            <a:tbl>
              <a:tblPr firstRow="1" bandRow="1">
                <a:tableStyleId>{5C22544A-7EE6-4342-B048-85BDC9FD1C3A}</a:tableStyleId>
              </a:tblPr>
              <a:tblGrid>
                <a:gridCol w="2743200"/>
                <a:gridCol w="1021757"/>
                <a:gridCol w="4464642"/>
              </a:tblGrid>
              <a:tr h="627662">
                <a:tc>
                  <a:txBody>
                    <a:bodyPr/>
                    <a:lstStyle/>
                    <a:p>
                      <a:r>
                        <a:rPr lang="en-US" sz="1400" dirty="0" smtClean="0"/>
                        <a:t>Universal</a:t>
                      </a:r>
                      <a:r>
                        <a:rPr lang="en-US" sz="1400" baseline="0" dirty="0" smtClean="0"/>
                        <a:t> coverage</a:t>
                      </a:r>
                      <a:endParaRPr lang="en-US" sz="1400" dirty="0"/>
                    </a:p>
                  </a:txBody>
                  <a:tcPr/>
                </a:tc>
                <a:tc>
                  <a:txBody>
                    <a:bodyPr/>
                    <a:lstStyle/>
                    <a:p>
                      <a:r>
                        <a:rPr lang="en-US" sz="1400" dirty="0" smtClean="0"/>
                        <a:t>no</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23 million remain uninsured</a:t>
                      </a:r>
                    </a:p>
                    <a:p>
                      <a:endParaRPr lang="en-US" sz="1400" dirty="0"/>
                    </a:p>
                  </a:txBody>
                  <a:tcPr/>
                </a:tc>
              </a:tr>
              <a:tr h="449209">
                <a:tc>
                  <a:txBody>
                    <a:bodyPr/>
                    <a:lstStyle/>
                    <a:p>
                      <a:r>
                        <a:rPr lang="en-US" sz="1400" dirty="0" smtClean="0"/>
                        <a:t>Range</a:t>
                      </a:r>
                      <a:r>
                        <a:rPr lang="en-US" sz="1400" baseline="0" dirty="0" smtClean="0"/>
                        <a:t> of Benefits</a:t>
                      </a:r>
                      <a:endParaRPr lang="en-US" sz="1400" dirty="0"/>
                    </a:p>
                  </a:txBody>
                  <a:tcPr/>
                </a:tc>
                <a:tc>
                  <a:txBody>
                    <a:bodyPr/>
                    <a:lstStyle/>
                    <a:p>
                      <a:r>
                        <a:rPr lang="en-US" sz="1400" dirty="0" smtClean="0"/>
                        <a:t>no</a:t>
                      </a:r>
                      <a:endParaRPr lang="en-US" sz="1400" dirty="0"/>
                    </a:p>
                  </a:txBody>
                  <a:tcPr/>
                </a:tc>
                <a:tc>
                  <a:txBody>
                    <a:bodyPr/>
                    <a:lstStyle/>
                    <a:p>
                      <a:r>
                        <a:rPr lang="en-US" sz="1400" dirty="0" smtClean="0"/>
                        <a:t>Continuing</a:t>
                      </a:r>
                      <a:r>
                        <a:rPr lang="en-US" sz="1400" baseline="0" dirty="0" smtClean="0"/>
                        <a:t> reduction of covered benefits</a:t>
                      </a:r>
                      <a:endParaRPr lang="en-US" sz="1400" dirty="0"/>
                    </a:p>
                  </a:txBody>
                  <a:tcPr/>
                </a:tc>
              </a:tr>
              <a:tr h="627662">
                <a:tc>
                  <a:txBody>
                    <a:bodyPr/>
                    <a:lstStyle/>
                    <a:p>
                      <a:r>
                        <a:rPr lang="en-US" sz="1400" dirty="0" smtClean="0"/>
                        <a:t>Costs</a:t>
                      </a:r>
                      <a:endParaRPr lang="en-US" sz="1400" dirty="0"/>
                    </a:p>
                  </a:txBody>
                  <a:tcPr/>
                </a:tc>
                <a:tc>
                  <a:txBody>
                    <a:bodyPr/>
                    <a:lstStyle/>
                    <a:p>
                      <a:r>
                        <a:rPr lang="en-US" sz="1400" dirty="0" smtClean="0"/>
                        <a:t>No checks</a:t>
                      </a:r>
                      <a:endParaRPr lang="en-US" sz="1400" dirty="0"/>
                    </a:p>
                  </a:txBody>
                  <a:tcPr/>
                </a:tc>
                <a:tc>
                  <a:txBody>
                    <a:bodyPr/>
                    <a:lstStyle/>
                    <a:p>
                      <a:r>
                        <a:rPr lang="en-US" sz="1400" dirty="0" smtClean="0"/>
                        <a:t>Any gains</a:t>
                      </a:r>
                      <a:r>
                        <a:rPr lang="en-US" sz="1400" baseline="0" dirty="0" smtClean="0"/>
                        <a:t> in coverage will lead to further </a:t>
                      </a:r>
                      <a:r>
                        <a:rPr lang="en-US" sz="1400" baseline="0" dirty="0" err="1" smtClean="0"/>
                        <a:t>govt</a:t>
                      </a:r>
                      <a:r>
                        <a:rPr lang="en-US" sz="1400" baseline="0" dirty="0" smtClean="0"/>
                        <a:t> </a:t>
                      </a:r>
                      <a:r>
                        <a:rPr lang="en-US" sz="1400" baseline="0" dirty="0" err="1" smtClean="0"/>
                        <a:t>susbsidy</a:t>
                      </a:r>
                      <a:endParaRPr lang="en-US" sz="1400" dirty="0"/>
                    </a:p>
                  </a:txBody>
                  <a:tcPr/>
                </a:tc>
              </a:tr>
              <a:tr h="627662">
                <a:tc>
                  <a:txBody>
                    <a:bodyPr/>
                    <a:lstStyle/>
                    <a:p>
                      <a:r>
                        <a:rPr lang="en-US" sz="1400" dirty="0" smtClean="0"/>
                        <a:t>Affordability</a:t>
                      </a:r>
                      <a:endParaRPr lang="en-US" sz="1400" dirty="0"/>
                    </a:p>
                  </a:txBody>
                  <a:tcPr/>
                </a:tc>
                <a:tc>
                  <a:txBody>
                    <a:bodyPr/>
                    <a:lstStyle/>
                    <a:p>
                      <a:r>
                        <a:rPr lang="en-US" sz="1400" dirty="0" smtClean="0"/>
                        <a:t>no</a:t>
                      </a:r>
                      <a:endParaRPr lang="en-US" sz="1400" dirty="0"/>
                    </a:p>
                  </a:txBody>
                  <a:tcPr/>
                </a:tc>
                <a:tc>
                  <a:txBody>
                    <a:bodyPr/>
                    <a:lstStyle/>
                    <a:p>
                      <a:r>
                        <a:rPr lang="en-US" sz="1400" dirty="0" smtClean="0"/>
                        <a:t>Further</a:t>
                      </a:r>
                      <a:r>
                        <a:rPr lang="en-US" sz="1400" baseline="0" dirty="0" smtClean="0"/>
                        <a:t> stripping </a:t>
                      </a:r>
                      <a:r>
                        <a:rPr lang="en-US" sz="1400" baseline="0" dirty="0" err="1" smtClean="0"/>
                        <a:t>down:only</a:t>
                      </a:r>
                      <a:r>
                        <a:rPr lang="en-US" sz="1400" baseline="0" dirty="0" smtClean="0"/>
                        <a:t> 70%  </a:t>
                      </a:r>
                      <a:r>
                        <a:rPr lang="en-US" sz="1400" baseline="0" dirty="0" err="1" smtClean="0"/>
                        <a:t>coverage,higher</a:t>
                      </a:r>
                      <a:r>
                        <a:rPr lang="en-US" sz="1400" baseline="0" dirty="0" smtClean="0"/>
                        <a:t> premiums</a:t>
                      </a:r>
                      <a:endParaRPr lang="en-US" sz="1400" dirty="0"/>
                    </a:p>
                  </a:txBody>
                  <a:tcPr/>
                </a:tc>
              </a:tr>
              <a:tr h="449209">
                <a:tc>
                  <a:txBody>
                    <a:bodyPr/>
                    <a:lstStyle/>
                    <a:p>
                      <a:r>
                        <a:rPr lang="en-US" sz="1400" dirty="0" smtClean="0"/>
                        <a:t>Choice</a:t>
                      </a:r>
                      <a:endParaRPr lang="en-US" sz="1400" dirty="0"/>
                    </a:p>
                  </a:txBody>
                  <a:tcPr/>
                </a:tc>
                <a:tc>
                  <a:txBody>
                    <a:bodyPr/>
                    <a:lstStyle/>
                    <a:p>
                      <a:r>
                        <a:rPr lang="en-US" sz="1400" dirty="0" smtClean="0"/>
                        <a:t>limited</a:t>
                      </a:r>
                      <a:endParaRPr lang="en-US" sz="1400" dirty="0"/>
                    </a:p>
                  </a:txBody>
                  <a:tcPr/>
                </a:tc>
                <a:tc>
                  <a:txBody>
                    <a:bodyPr/>
                    <a:lstStyle/>
                    <a:p>
                      <a:r>
                        <a:rPr lang="en-US" sz="1400" dirty="0" smtClean="0"/>
                        <a:t>Denial limited</a:t>
                      </a:r>
                      <a:r>
                        <a:rPr lang="en-US" sz="1400" baseline="0" dirty="0" smtClean="0"/>
                        <a:t> and restricted</a:t>
                      </a:r>
                      <a:r>
                        <a:rPr lang="en-US" sz="1400" dirty="0" smtClean="0"/>
                        <a:t> of care to continue</a:t>
                      </a:r>
                      <a:endParaRPr lang="en-US" sz="1400" dirty="0"/>
                    </a:p>
                  </a:txBody>
                  <a:tcPr/>
                </a:tc>
              </a:tr>
              <a:tr h="449209">
                <a:tc>
                  <a:txBody>
                    <a:bodyPr/>
                    <a:lstStyle/>
                    <a:p>
                      <a:r>
                        <a:rPr lang="en-US" sz="1400" dirty="0" smtClean="0"/>
                        <a:t>Quality</a:t>
                      </a:r>
                      <a:r>
                        <a:rPr lang="en-US" sz="1400" baseline="0" dirty="0" smtClean="0"/>
                        <a:t> improvement</a:t>
                      </a:r>
                      <a:endParaRPr lang="en-US" sz="1400" dirty="0"/>
                    </a:p>
                  </a:txBody>
                  <a:tcPr/>
                </a:tc>
                <a:tc>
                  <a:txBody>
                    <a:bodyPr/>
                    <a:lstStyle/>
                    <a:p>
                      <a:endParaRPr lang="en-US" sz="1400" dirty="0"/>
                    </a:p>
                  </a:txBody>
                  <a:tcPr/>
                </a:tc>
                <a:tc>
                  <a:txBody>
                    <a:bodyPr/>
                    <a:lstStyle/>
                    <a:p>
                      <a:r>
                        <a:rPr lang="en-US" sz="1400" dirty="0" err="1" smtClean="0"/>
                        <a:t>Unlikley</a:t>
                      </a:r>
                      <a:endParaRPr lang="en-US" sz="1400" dirty="0"/>
                    </a:p>
                  </a:txBody>
                  <a:tcPr/>
                </a:tc>
              </a:tr>
              <a:tr h="627662">
                <a:tc>
                  <a:txBody>
                    <a:bodyPr/>
                    <a:lstStyle/>
                    <a:p>
                      <a:r>
                        <a:rPr lang="en-US" sz="1400" dirty="0" smtClean="0"/>
                        <a:t>Savings</a:t>
                      </a:r>
                      <a:endParaRPr lang="en-US" sz="1400" dirty="0"/>
                    </a:p>
                  </a:txBody>
                  <a:tcPr/>
                </a:tc>
                <a:tc>
                  <a:txBody>
                    <a:bodyPr/>
                    <a:lstStyle/>
                    <a:p>
                      <a:r>
                        <a:rPr lang="en-US" sz="1400" dirty="0" smtClean="0"/>
                        <a:t>No</a:t>
                      </a:r>
                      <a:endParaRPr lang="en-US" sz="1400" dirty="0"/>
                    </a:p>
                  </a:txBody>
                  <a:tcPr/>
                </a:tc>
                <a:tc>
                  <a:txBody>
                    <a:bodyPr/>
                    <a:lstStyle/>
                    <a:p>
                      <a:r>
                        <a:rPr lang="en-US" sz="1400" dirty="0" smtClean="0"/>
                        <a:t>Increased</a:t>
                      </a:r>
                      <a:r>
                        <a:rPr lang="en-US" sz="1400" baseline="0" dirty="0" smtClean="0"/>
                        <a:t> spending and costs already seen even before full implementation</a:t>
                      </a:r>
                      <a:endParaRPr lang="en-US" sz="1400" dirty="0"/>
                    </a:p>
                  </a:txBody>
                  <a:tcPr/>
                </a:tc>
              </a:tr>
              <a:tr h="627662">
                <a:tc>
                  <a:txBody>
                    <a:bodyPr/>
                    <a:lstStyle/>
                    <a:p>
                      <a:r>
                        <a:rPr lang="en-US" sz="1400" dirty="0" smtClean="0"/>
                        <a:t>Sustainability</a:t>
                      </a:r>
                      <a:endParaRPr lang="en-US" sz="1400" dirty="0"/>
                    </a:p>
                  </a:txBody>
                  <a:tcPr/>
                </a:tc>
                <a:tc>
                  <a:txBody>
                    <a:bodyPr/>
                    <a:lstStyle/>
                    <a:p>
                      <a:r>
                        <a:rPr lang="en-US" sz="1400" dirty="0" smtClean="0"/>
                        <a:t>no</a:t>
                      </a:r>
                      <a:endParaRPr lang="en-US" sz="1400" dirty="0"/>
                    </a:p>
                  </a:txBody>
                  <a:tcPr/>
                </a:tc>
                <a:tc>
                  <a:txBody>
                    <a:bodyPr/>
                    <a:lstStyle/>
                    <a:p>
                      <a:r>
                        <a:rPr lang="en-US" sz="1400" dirty="0" smtClean="0"/>
                        <a:t>Bonanza for health</a:t>
                      </a:r>
                      <a:r>
                        <a:rPr lang="en-US" sz="1400" baseline="0" dirty="0" smtClean="0"/>
                        <a:t> care private </a:t>
                      </a:r>
                      <a:r>
                        <a:rPr lang="en-US" sz="1400" baseline="0" dirty="0" err="1" smtClean="0"/>
                        <a:t>industry,entire</a:t>
                      </a:r>
                      <a:r>
                        <a:rPr lang="en-US" sz="1400" baseline="0" dirty="0" smtClean="0"/>
                        <a:t> economy at risk</a:t>
                      </a:r>
                      <a:endParaRPr lang="en-US" sz="1400" dirty="0"/>
                    </a:p>
                  </a:txBody>
                  <a:tcPr/>
                </a:tc>
              </a:tr>
              <a:tr h="449209">
                <a:tc>
                  <a:txBody>
                    <a:bodyPr/>
                    <a:lstStyle/>
                    <a:p>
                      <a:endParaRPr lang="en-US" sz="1400"/>
                    </a:p>
                  </a:txBody>
                  <a:tcPr/>
                </a:tc>
                <a:tc>
                  <a:txBody>
                    <a:bodyPr/>
                    <a:lstStyle/>
                    <a:p>
                      <a:endParaRPr lang="en-US" sz="1400"/>
                    </a:p>
                  </a:txBody>
                  <a:tcPr/>
                </a:tc>
                <a:tc>
                  <a:txBody>
                    <a:bodyPr/>
                    <a:lstStyle/>
                    <a:p>
                      <a:endParaRPr lang="en-US" sz="1400"/>
                    </a:p>
                  </a:txBody>
                  <a:tcPr/>
                </a:tc>
              </a:tr>
              <a:tr h="449209">
                <a:tc>
                  <a:txBody>
                    <a:bodyPr/>
                    <a:lstStyle/>
                    <a:p>
                      <a:endParaRPr lang="en-US" sz="1400"/>
                    </a:p>
                  </a:txBody>
                  <a:tcPr/>
                </a:tc>
                <a:tc>
                  <a:txBody>
                    <a:bodyPr/>
                    <a:lstStyle/>
                    <a:p>
                      <a:endParaRPr lang="en-US" sz="1400"/>
                    </a:p>
                  </a:txBody>
                  <a:tcPr/>
                </a:tc>
                <a:tc>
                  <a:txBody>
                    <a:bodyPr/>
                    <a:lstStyle/>
                    <a:p>
                      <a:endParaRPr lang="en-US" sz="1400" dirty="0"/>
                    </a:p>
                  </a:txBody>
                  <a:tcP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endParaRPr lang="en-US"/>
          </a:p>
        </p:txBody>
      </p:sp>
      <p:pic>
        <p:nvPicPr>
          <p:cNvPr id="57347" name="Picture 3"/>
          <p:cNvPicPr>
            <a:picLocks noGrp="1" noChangeAspect="1" noChangeArrowheads="1"/>
          </p:cNvPicPr>
          <p:nvPr>
            <p:ph idx="1"/>
          </p:nvPr>
        </p:nvPicPr>
        <p:blipFill>
          <a:blip r:embed="rId2"/>
          <a:srcRect l="-13750" r="-13750"/>
          <a:stretch>
            <a:fillRect/>
          </a:stretch>
        </p:blipFill>
        <p:spPr/>
      </p:pic>
      <p:pic>
        <p:nvPicPr>
          <p:cNvPr id="57348" name="Picture 5" descr="PNHP Logo">
            <a:hlinkClick r:id="rId3" tooltip="PNHP Home"/>
          </p:cNvPr>
          <p:cNvPicPr>
            <a:picLocks noChangeAspect="1" noChangeArrowheads="1"/>
          </p:cNvPicPr>
          <p:nvPr/>
        </p:nvPicPr>
        <p:blipFill>
          <a:blip r:embed="rId4"/>
          <a:srcRect/>
          <a:stretch>
            <a:fillRect/>
          </a:stretch>
        </p:blipFill>
        <p:spPr bwMode="auto">
          <a:xfrm>
            <a:off x="1143000" y="28575"/>
            <a:ext cx="6934200" cy="2189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914401" y="477599"/>
            <a:ext cx="7275824" cy="5192814"/>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952499" y="512064"/>
            <a:ext cx="7577733" cy="489178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“Capitalistic economic principles cannot be applied in the same manner to health care as compared to products of mass consumption”</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0"/>
            <a:ext cx="8229600" cy="1143000"/>
          </a:xfrm>
        </p:spPr>
        <p:txBody>
          <a:bodyPr/>
          <a:lstStyle/>
          <a:p>
            <a:pPr eaLnBrk="1" hangingPunct="1"/>
            <a:r>
              <a:rPr lang="en-US"/>
              <a:t>Thank you for your attention!</a:t>
            </a:r>
          </a:p>
        </p:txBody>
      </p:sp>
      <p:sp>
        <p:nvSpPr>
          <p:cNvPr id="58371" name="Rectangle 5"/>
          <p:cNvSpPr>
            <a:spLocks noGrp="1" noChangeArrowheads="1"/>
          </p:cNvSpPr>
          <p:nvPr>
            <p:ph idx="1"/>
          </p:nvPr>
        </p:nvSpPr>
        <p:spPr>
          <a:xfrm>
            <a:off x="228600" y="1189038"/>
            <a:ext cx="4724400" cy="4525962"/>
          </a:xfrm>
        </p:spPr>
        <p:txBody>
          <a:bodyPr>
            <a:normAutofit/>
          </a:bodyPr>
          <a:lstStyle/>
          <a:p>
            <a:pPr eaLnBrk="1" hangingPunct="1">
              <a:lnSpc>
                <a:spcPct val="90000"/>
              </a:lnSpc>
            </a:pPr>
            <a:r>
              <a:rPr lang="en-US" sz="2800"/>
              <a:t>Educate yourself and others (</a:t>
            </a:r>
            <a:r>
              <a:rPr lang="en-US" sz="2800">
                <a:hlinkClick r:id="rId2"/>
              </a:rPr>
              <a:t>www.pnhp.org</a:t>
            </a:r>
            <a:r>
              <a:rPr lang="en-US" sz="2800"/>
              <a:t>)</a:t>
            </a:r>
          </a:p>
          <a:p>
            <a:pPr eaLnBrk="1" hangingPunct="1">
              <a:lnSpc>
                <a:spcPct val="90000"/>
              </a:lnSpc>
            </a:pPr>
            <a:r>
              <a:rPr lang="en-US" sz="2800"/>
              <a:t>Join PNHP</a:t>
            </a:r>
          </a:p>
          <a:p>
            <a:pPr eaLnBrk="1" hangingPunct="1">
              <a:lnSpc>
                <a:spcPct val="90000"/>
              </a:lnSpc>
            </a:pPr>
            <a:r>
              <a:rPr lang="en-US" sz="2800"/>
              <a:t>Sign our resolution </a:t>
            </a:r>
          </a:p>
          <a:p>
            <a:pPr eaLnBrk="1" hangingPunct="1">
              <a:lnSpc>
                <a:spcPct val="90000"/>
              </a:lnSpc>
            </a:pPr>
            <a:r>
              <a:rPr lang="en-US" sz="2800"/>
              <a:t>Invite a PNHP speaker to your organization or group’s event</a:t>
            </a:r>
          </a:p>
          <a:p>
            <a:pPr eaLnBrk="1" hangingPunct="1">
              <a:lnSpc>
                <a:spcPct val="90000"/>
              </a:lnSpc>
            </a:pPr>
            <a:r>
              <a:rPr lang="en-US" sz="2800"/>
              <a:t>Hear the business perspective on Thursday, Dec 8 in St. Paul</a:t>
            </a:r>
          </a:p>
        </p:txBody>
      </p:sp>
      <p:pic>
        <p:nvPicPr>
          <p:cNvPr id="58372" name="Picture 10" descr="martin-luther-king2"/>
          <p:cNvPicPr>
            <a:picLocks noChangeAspect="1" noChangeArrowheads="1"/>
          </p:cNvPicPr>
          <p:nvPr/>
        </p:nvPicPr>
        <p:blipFill>
          <a:blip r:embed="rId3"/>
          <a:srcRect/>
          <a:stretch>
            <a:fillRect/>
          </a:stretch>
        </p:blipFill>
        <p:spPr bwMode="auto">
          <a:xfrm>
            <a:off x="5410200" y="990600"/>
            <a:ext cx="3305175" cy="2857500"/>
          </a:xfrm>
          <a:prstGeom prst="rect">
            <a:avLst/>
          </a:prstGeom>
          <a:noFill/>
          <a:ln w="9525">
            <a:solidFill>
              <a:schemeClr val="tx1"/>
            </a:solidFill>
            <a:miter lim="800000"/>
            <a:headEnd/>
            <a:tailEnd/>
          </a:ln>
        </p:spPr>
      </p:pic>
      <p:sp>
        <p:nvSpPr>
          <p:cNvPr id="58373" name="Text Box 13"/>
          <p:cNvSpPr txBox="1">
            <a:spLocks noChangeArrowheads="1"/>
          </p:cNvSpPr>
          <p:nvPr/>
        </p:nvSpPr>
        <p:spPr bwMode="auto">
          <a:xfrm>
            <a:off x="4800600" y="4038600"/>
            <a:ext cx="4267200" cy="1631950"/>
          </a:xfrm>
          <a:prstGeom prst="rect">
            <a:avLst/>
          </a:prstGeom>
          <a:noFill/>
          <a:ln w="28575">
            <a:solidFill>
              <a:schemeClr val="tx1"/>
            </a:solidFill>
            <a:miter lim="800000"/>
            <a:headEnd/>
            <a:tailEnd/>
          </a:ln>
          <a:effectLst/>
        </p:spPr>
        <p:txBody>
          <a:bodyPr>
            <a:prstTxWarp prst="textNoShape">
              <a:avLst/>
            </a:prstTxWarp>
            <a:spAutoFit/>
          </a:bodyPr>
          <a:lstStyle/>
          <a:p>
            <a:r>
              <a:rPr lang="en-US" i="1"/>
              <a:t>“Of all the forms of inequality, injustice in healthcare is the most shocking and inhumane.” </a:t>
            </a:r>
          </a:p>
          <a:p>
            <a:pPr lvl="1"/>
            <a:r>
              <a:rPr lang="en-US"/>
              <a:t>- Dr. Martin Luther King, Jr.</a:t>
            </a:r>
          </a:p>
          <a:p>
            <a:pPr>
              <a:spcBef>
                <a:spcPct val="50000"/>
              </a:spcBef>
            </a:pP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457200"/>
            <a:ext cx="8229600" cy="1143000"/>
          </a:xfrm>
        </p:spPr>
        <p:txBody>
          <a:bodyPr>
            <a:normAutofit fontScale="90000"/>
          </a:bodyPr>
          <a:lstStyle/>
          <a:p>
            <a:pPr eaLnBrk="1" hangingPunct="1"/>
            <a:r>
              <a:rPr lang="en-US" sz="4000"/>
              <a:t>The following slides were not used in the presentation – they are extras…</a:t>
            </a:r>
          </a:p>
        </p:txBody>
      </p:sp>
      <p:sp>
        <p:nvSpPr>
          <p:cNvPr id="59395" name="Rectangle 3"/>
          <p:cNvSpPr>
            <a:spLocks noGrp="1" noChangeArrowheads="1"/>
          </p:cNvSpPr>
          <p:nvPr>
            <p:ph idx="1"/>
          </p:nvPr>
        </p:nvSpPr>
        <p:spPr/>
        <p:txBody>
          <a:bodyPr/>
          <a:lstStyle/>
          <a:p>
            <a:pPr eaLnBrk="1" hangingPunct="1"/>
            <a:endParaRPr lang="en-US"/>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52400" y="274638"/>
            <a:ext cx="8915400" cy="1143000"/>
          </a:xfrm>
        </p:spPr>
        <p:txBody>
          <a:bodyPr>
            <a:normAutofit fontScale="90000"/>
          </a:bodyPr>
          <a:lstStyle/>
          <a:p>
            <a:pPr eaLnBrk="1" hangingPunct="1"/>
            <a:r>
              <a:rPr lang="en-US" sz="3600"/>
              <a:t>What about the masses of Canadians flooding across the border???</a:t>
            </a:r>
            <a:r>
              <a:rPr lang="en-US" sz="4000"/>
              <a:t> </a:t>
            </a:r>
          </a:p>
        </p:txBody>
      </p:sp>
      <p:sp>
        <p:nvSpPr>
          <p:cNvPr id="60419" name="Rectangle 3"/>
          <p:cNvSpPr>
            <a:spLocks noGrp="1" noChangeArrowheads="1"/>
          </p:cNvSpPr>
          <p:nvPr>
            <p:ph idx="1"/>
          </p:nvPr>
        </p:nvSpPr>
        <p:spPr>
          <a:xfrm>
            <a:off x="0" y="1874838"/>
            <a:ext cx="8686800" cy="3001962"/>
          </a:xfrm>
        </p:spPr>
        <p:txBody>
          <a:bodyPr/>
          <a:lstStyle/>
          <a:p>
            <a:pPr eaLnBrk="1" hangingPunct="1">
              <a:lnSpc>
                <a:spcPct val="90000"/>
              </a:lnSpc>
            </a:pPr>
            <a:r>
              <a:rPr lang="en-US"/>
              <a:t>35 of 35,000 annual admissions to Detroit's largest hospital network were Canadian</a:t>
            </a:r>
          </a:p>
          <a:p>
            <a:pPr eaLnBrk="1" hangingPunct="1">
              <a:lnSpc>
                <a:spcPct val="90000"/>
              </a:lnSpc>
            </a:pPr>
            <a:r>
              <a:rPr lang="en-US"/>
              <a:t>Large population-based survey of Canadians: in one year, 0.5% received healthcare in the US, but…only 0.11% (or 20 of the 18,000 surveyed) did it intentionally!</a:t>
            </a:r>
          </a:p>
        </p:txBody>
      </p:sp>
      <p:sp>
        <p:nvSpPr>
          <p:cNvPr id="60420" name="Text Box 4"/>
          <p:cNvSpPr txBox="1">
            <a:spLocks noChangeArrowheads="1"/>
          </p:cNvSpPr>
          <p:nvPr/>
        </p:nvSpPr>
        <p:spPr bwMode="auto">
          <a:xfrm>
            <a:off x="152400" y="5257800"/>
            <a:ext cx="8991600" cy="1328738"/>
          </a:xfrm>
          <a:prstGeom prst="rect">
            <a:avLst/>
          </a:prstGeom>
          <a:noFill/>
          <a:ln w="9525">
            <a:noFill/>
            <a:miter lim="800000"/>
            <a:headEnd/>
            <a:tailEnd/>
          </a:ln>
          <a:effectLst/>
        </p:spPr>
        <p:txBody>
          <a:bodyPr>
            <a:prstTxWarp prst="textNoShape">
              <a:avLst/>
            </a:prstTxWarp>
            <a:spAutoFit/>
          </a:bodyPr>
          <a:lstStyle/>
          <a:p>
            <a:pPr>
              <a:spcBef>
                <a:spcPct val="50000"/>
              </a:spcBef>
              <a:buFontTx/>
              <a:buChar char="•"/>
            </a:pPr>
            <a:r>
              <a:rPr lang="en-US"/>
              <a:t>Steven J. Katz et al., "Canadians' use of US medical services," Health Affairs 1998;17(1):225-235</a:t>
            </a:r>
          </a:p>
          <a:p>
            <a:pPr>
              <a:spcBef>
                <a:spcPct val="50000"/>
              </a:spcBef>
              <a:buFontTx/>
              <a:buChar char="•"/>
            </a:pPr>
            <a:r>
              <a:rPr lang="en-US"/>
              <a:t>Steven J. Katz et al., “Phantoms in the Snow: Canadians’ Use of Healthcare Services in the United States,” Health Affairs, May/June 2002; 21(3): 19-31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ANMD"/>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MEDSCHL"/>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t>Polling Data</a:t>
            </a:r>
          </a:p>
        </p:txBody>
      </p:sp>
      <p:sp>
        <p:nvSpPr>
          <p:cNvPr id="63491" name="Rectangle 3"/>
          <p:cNvSpPr>
            <a:spLocks noGrp="1" noChangeArrowheads="1"/>
          </p:cNvSpPr>
          <p:nvPr>
            <p:ph idx="1"/>
          </p:nvPr>
        </p:nvSpPr>
        <p:spPr/>
        <p:txBody>
          <a:bodyPr/>
          <a:lstStyle/>
          <a:p>
            <a:pPr eaLnBrk="1" hangingPunct="1"/>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OLL200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POLLCN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POLL790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MCARCOS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truly modern society of the 21</a:t>
            </a:r>
            <a:r>
              <a:rPr lang="en-US" baseline="30000" dirty="0" smtClean="0"/>
              <a:t>st</a:t>
            </a:r>
            <a:r>
              <a:rPr lang="en-US" dirty="0" smtClean="0"/>
              <a:t> century</a:t>
            </a:r>
            <a:endParaRPr lang="en-US" dirty="0"/>
          </a:p>
        </p:txBody>
      </p:sp>
      <p:sp>
        <p:nvSpPr>
          <p:cNvPr id="3" name="Content Placeholder 2"/>
          <p:cNvSpPr>
            <a:spLocks noGrp="1"/>
          </p:cNvSpPr>
          <p:nvPr>
            <p:ph idx="1"/>
          </p:nvPr>
        </p:nvSpPr>
        <p:spPr/>
        <p:txBody>
          <a:bodyPr/>
          <a:lstStyle/>
          <a:p>
            <a:r>
              <a:rPr lang="en-US" dirty="0" smtClean="0"/>
              <a:t>“Every person should have access to adequate </a:t>
            </a:r>
            <a:r>
              <a:rPr lang="en-US" dirty="0" err="1" smtClean="0"/>
              <a:t>food,shelter,clothing</a:t>
            </a:r>
            <a:r>
              <a:rPr lang="en-US" dirty="0" smtClean="0"/>
              <a:t> and basic health </a:t>
            </a:r>
            <a:r>
              <a:rPr lang="en-US" dirty="0" err="1" smtClean="0"/>
              <a:t>care,no</a:t>
            </a:r>
            <a:r>
              <a:rPr lang="en-US" dirty="0" smtClean="0"/>
              <a:t> matter what their circumstances”</a:t>
            </a:r>
          </a:p>
          <a:p>
            <a:r>
              <a:rPr lang="en-US" dirty="0" smtClean="0"/>
              <a:t>“no one should be denied adequate health care for the sake of private profit”</a:t>
            </a:r>
          </a:p>
          <a:p>
            <a:r>
              <a:rPr lang="en-US" dirty="0" smtClean="0"/>
              <a:t>The government should assert its moral responsibility to empower and protect its citizens from harm</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“no one should face financial penalties because of illness”</a:t>
            </a:r>
          </a:p>
          <a:p>
            <a:r>
              <a:rPr lang="en-US" dirty="0" smtClean="0"/>
              <a:t>At the present time none of the above is applicable to our nation!</a:t>
            </a:r>
            <a:endParaRPr lang="en-US" dirty="0"/>
          </a:p>
        </p:txBody>
      </p:sp>
      <p:pic>
        <p:nvPicPr>
          <p:cNvPr id="4" name="Picture 3" descr="IMG_0900.JPG"/>
          <p:cNvPicPr>
            <a:picLocks noChangeAspect="1"/>
          </p:cNvPicPr>
          <p:nvPr/>
        </p:nvPicPr>
        <p:blipFill>
          <a:blip r:embed="rId2">
            <a:alphaModFix amt="40000"/>
          </a:blip>
          <a:stretch>
            <a:fillRect/>
          </a:stretch>
        </p:blipFill>
        <p:spPr>
          <a:xfrm>
            <a:off x="-127000" y="3702538"/>
            <a:ext cx="12241379" cy="3155463"/>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Metro.thmx</Template>
  <TotalTime>710</TotalTime>
  <Words>2920</Words>
  <Application>Microsoft Office PowerPoint</Application>
  <PresentationFormat>On-screen Show (4:3)</PresentationFormat>
  <Paragraphs>354</Paragraphs>
  <Slides>79</Slides>
  <Notes>26</Notes>
  <HiddenSlides>18</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1" baseType="lpstr">
      <vt:lpstr>Metro</vt:lpstr>
      <vt:lpstr>Chart</vt:lpstr>
      <vt:lpstr>Emancipation in America for the early 21st Century:  Why No one should be a hostage to our health care system</vt:lpstr>
      <vt:lpstr>PowerPoint Presentation</vt:lpstr>
      <vt:lpstr>Still waiting for health care reform...Why Single Payer makes sense for Minnesota </vt:lpstr>
      <vt:lpstr>My credentials</vt:lpstr>
      <vt:lpstr>If current policies of private health care insurance companies were applied to other life conditions</vt:lpstr>
      <vt:lpstr>PowerPoint Presentation</vt:lpstr>
      <vt:lpstr>PowerPoint Presentation</vt:lpstr>
      <vt:lpstr>A truly modern society of the 21st century</vt:lpstr>
      <vt:lpstr>PowerPoint Presentation</vt:lpstr>
      <vt:lpstr>PowerPoint Presentation</vt:lpstr>
      <vt:lpstr>PowerPoint Presentation</vt:lpstr>
      <vt:lpstr>PowerPoint Presentation</vt:lpstr>
      <vt:lpstr>PowerPoint Presentation</vt:lpstr>
      <vt:lpstr>Objectives</vt:lpstr>
      <vt:lpstr>Definitions</vt:lpstr>
      <vt:lpstr>What is Single Payer?</vt:lpstr>
      <vt:lpstr>Adopting a “public” health system is creation of socialized medicine and places the government between you and your doctor”</vt:lpstr>
      <vt:lpstr>Why Single-Payer?</vt:lpstr>
      <vt:lpstr>PowerPoint Presentation</vt:lpstr>
      <vt:lpstr>PowerPoint Presentation</vt:lpstr>
      <vt:lpstr>PowerPoint Presentation</vt:lpstr>
      <vt:lpstr>PowerPoint Presentation</vt:lpstr>
      <vt:lpstr>  Does being uninsured matter?</vt:lpstr>
      <vt:lpstr>PowerPoint Presentation</vt:lpstr>
      <vt:lpstr>5-Year Cancer Survival</vt:lpstr>
      <vt:lpstr>Phew! </vt:lpstr>
      <vt:lpstr>PowerPoint Presentation</vt:lpstr>
      <vt:lpstr>Why Single-Payer?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Single-Payer?</vt:lpstr>
      <vt:lpstr>PowerPoint Presentation</vt:lpstr>
      <vt:lpstr>PowerPoint Presentation</vt:lpstr>
      <vt:lpstr>PowerPoint Presentation</vt:lpstr>
      <vt:lpstr>PowerPoint Presentation</vt:lpstr>
      <vt:lpstr>PowerPoint Presentation</vt:lpstr>
      <vt:lpstr>PowerPoint Presentation</vt:lpstr>
      <vt:lpstr>Why do we pay more and get less? </vt:lpstr>
      <vt:lpstr>PowerPoint Presentation</vt:lpstr>
      <vt:lpstr>PowerPoint Presentation</vt:lpstr>
      <vt:lpstr>PowerPoint Presentation</vt:lpstr>
      <vt:lpstr>Interactions between physician practices &amp; insurers are costly</vt:lpstr>
      <vt:lpstr>Interactions between physicians and payers are time-consuming</vt:lpstr>
      <vt:lpstr>Why do we pay more and get less? </vt:lpstr>
      <vt:lpstr>Insurance (Payer) Overhead</vt:lpstr>
      <vt:lpstr>Reasons for higher administrative costs</vt:lpstr>
      <vt:lpstr>                April 13, 2011</vt:lpstr>
      <vt:lpstr>Admin costs of private payers versus Medicare: </vt:lpstr>
      <vt:lpstr>PowerPoint Presentation</vt:lpstr>
      <vt:lpstr>But didn’t we just pass historic national reform?</vt:lpstr>
      <vt:lpstr>Massachusetts: Required Coverage  (56 y/o male with income &gt; $32,000)</vt:lpstr>
      <vt:lpstr>PowerPoint Presentation</vt:lpstr>
      <vt:lpstr>Is it feasible???</vt:lpstr>
      <vt:lpstr>PowerPoint Presentation</vt:lpstr>
      <vt:lpstr>What do doctors think of single-payer?</vt:lpstr>
      <vt:lpstr>Support for government legislation to establish National Health Insurance in 2007 and 2002, by specialty</vt:lpstr>
      <vt:lpstr>PowerPoint Presentation</vt:lpstr>
      <vt:lpstr>          Single payer model</vt:lpstr>
      <vt:lpstr>Reconciliation Bill, aka Obamacare, or the ACA</vt:lpstr>
      <vt:lpstr>PowerPoint Presentation</vt:lpstr>
      <vt:lpstr>PowerPoint Presentation</vt:lpstr>
      <vt:lpstr>PowerPoint Presentation</vt:lpstr>
      <vt:lpstr>Thank you for your attention!</vt:lpstr>
      <vt:lpstr>The following slides were not used in the presentation – they are extras…</vt:lpstr>
      <vt:lpstr>What about the masses of Canadians flooding across the border??? </vt:lpstr>
      <vt:lpstr>PowerPoint Presentation</vt:lpstr>
      <vt:lpstr>PowerPoint Presentation</vt:lpstr>
      <vt:lpstr>Polling Data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Gabe</dc:creator>
  <cp:lastModifiedBy>Dustin Calliari</cp:lastModifiedBy>
  <cp:revision>12</cp:revision>
  <dcterms:created xsi:type="dcterms:W3CDTF">2012-10-30T16:55:43Z</dcterms:created>
  <dcterms:modified xsi:type="dcterms:W3CDTF">2012-11-09T19:07:35Z</dcterms:modified>
</cp:coreProperties>
</file>